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300" r:id="rId4"/>
    <p:sldId id="301" r:id="rId5"/>
    <p:sldId id="280" r:id="rId6"/>
    <p:sldId id="276" r:id="rId7"/>
    <p:sldId id="258" r:id="rId8"/>
    <p:sldId id="273" r:id="rId9"/>
    <p:sldId id="299" r:id="rId10"/>
    <p:sldId id="302" r:id="rId1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C4F2C-3570-47A9-8E30-34201035112E}" v="370" dt="2022-10-02T17:19:46.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35" autoAdjust="0"/>
    <p:restoredTop sz="94291" autoAdjust="0"/>
  </p:normalViewPr>
  <p:slideViewPr>
    <p:cSldViewPr snapToGrid="0">
      <p:cViewPr varScale="1">
        <p:scale>
          <a:sx n="52" d="100"/>
          <a:sy n="52" d="100"/>
        </p:scale>
        <p:origin x="5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05569-6F87-4AB1-9DCD-10D4FC8923B2}"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AR"/>
        </a:p>
      </dgm:t>
    </dgm:pt>
    <dgm:pt modelId="{89A234DC-958F-493B-B993-3F9BFECEAC2E}">
      <dgm:prSet phldrT="[Texto]"/>
      <dgm:spPr>
        <a:xfrm rot="5400000">
          <a:off x="-137126" y="137131"/>
          <a:ext cx="914176" cy="639923"/>
        </a:xfrm>
        <a:prstGeom prst="chevron">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t>
        <a:bodyPr/>
        <a:lstStyle/>
        <a:p>
          <a:pPr>
            <a:buNone/>
          </a:pPr>
          <a:r>
            <a:rPr lang="es-AR" dirty="0">
              <a:solidFill>
                <a:srgbClr val="ED7D31"/>
              </a:solidFill>
              <a:latin typeface="Calibri" panose="020F0502020204030204"/>
              <a:ea typeface="+mn-ea"/>
              <a:cs typeface="+mn-cs"/>
            </a:rPr>
            <a:t>j</a:t>
          </a:r>
        </a:p>
      </dgm:t>
    </dgm:pt>
    <dgm:pt modelId="{5A573D7D-1EE1-4141-B515-8C3245008FB9}" type="parTrans" cxnId="{68741967-E12D-478B-A548-8CE285EDA879}">
      <dgm:prSet/>
      <dgm:spPr/>
      <dgm:t>
        <a:bodyPr/>
        <a:lstStyle/>
        <a:p>
          <a:endParaRPr lang="es-AR"/>
        </a:p>
      </dgm:t>
    </dgm:pt>
    <dgm:pt modelId="{5DA1373F-3647-4059-902B-1EA085027D1B}" type="sibTrans" cxnId="{68741967-E12D-478B-A548-8CE285EDA879}">
      <dgm:prSet/>
      <dgm:spPr/>
      <dgm:t>
        <a:bodyPr/>
        <a:lstStyle/>
        <a:p>
          <a:endParaRPr lang="es-AR"/>
        </a:p>
      </dgm:t>
    </dgm:pt>
    <dgm:pt modelId="{15FFE007-AB5F-4054-B831-B87507E67984}">
      <dgm:prSet phldrT="[Texto]"/>
      <dgm:spPr>
        <a:xfrm rot="5400000">
          <a:off x="2766054" y="-2124763"/>
          <a:ext cx="594214" cy="4846476"/>
        </a:xfrm>
        <a:prstGeom prst="round2Same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Char char="•"/>
          </a:pPr>
          <a:r>
            <a:rPr lang="es-AR" b="1" dirty="0">
              <a:solidFill>
                <a:sysClr val="windowText" lastClr="000000">
                  <a:hueOff val="0"/>
                  <a:satOff val="0"/>
                  <a:lumOff val="0"/>
                  <a:alphaOff val="0"/>
                </a:sysClr>
              </a:solidFill>
              <a:latin typeface="Calibri" panose="020F0502020204030204"/>
              <a:ea typeface="+mn-ea"/>
              <a:cs typeface="+mn-cs"/>
            </a:rPr>
            <a:t>Saber Hacer: surge de la práctica</a:t>
          </a:r>
        </a:p>
      </dgm:t>
    </dgm:pt>
    <dgm:pt modelId="{5F2F2B80-0087-4D5E-A520-C7511F176ADD}" type="parTrans" cxnId="{7DDA3793-E54E-4182-A0CE-9F26BDF56A68}">
      <dgm:prSet/>
      <dgm:spPr/>
      <dgm:t>
        <a:bodyPr/>
        <a:lstStyle/>
        <a:p>
          <a:endParaRPr lang="es-AR"/>
        </a:p>
      </dgm:t>
    </dgm:pt>
    <dgm:pt modelId="{B04EDFD2-3D71-41AB-BFE2-CFBE54B161E1}" type="sibTrans" cxnId="{7DDA3793-E54E-4182-A0CE-9F26BDF56A68}">
      <dgm:prSet/>
      <dgm:spPr/>
      <dgm:t>
        <a:bodyPr/>
        <a:lstStyle/>
        <a:p>
          <a:endParaRPr lang="es-AR"/>
        </a:p>
      </dgm:t>
    </dgm:pt>
    <dgm:pt modelId="{DE95DB46-ACEE-4C68-B8F0-4006D3486193}">
      <dgm:prSet phldrT="[Texto]"/>
      <dgm:spPr>
        <a:xfrm rot="5400000">
          <a:off x="-137126" y="899656"/>
          <a:ext cx="914176" cy="639923"/>
        </a:xfrm>
        <a:prstGeom prst="chevron">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s-AR" dirty="0">
              <a:solidFill>
                <a:sysClr val="window" lastClr="FFFFFF">
                  <a:lumMod val="65000"/>
                </a:sysClr>
              </a:solidFill>
              <a:latin typeface="Calibri" panose="020F0502020204030204"/>
              <a:ea typeface="+mn-ea"/>
              <a:cs typeface="+mn-cs"/>
            </a:rPr>
            <a:t>.</a:t>
          </a:r>
        </a:p>
      </dgm:t>
    </dgm:pt>
    <dgm:pt modelId="{59230E47-28DE-453E-878E-35C5D77790E0}" type="parTrans" cxnId="{D0542C84-FDE2-4C21-AED5-D68D4D58D355}">
      <dgm:prSet/>
      <dgm:spPr/>
      <dgm:t>
        <a:bodyPr/>
        <a:lstStyle/>
        <a:p>
          <a:endParaRPr lang="es-AR"/>
        </a:p>
      </dgm:t>
    </dgm:pt>
    <dgm:pt modelId="{2828D3C3-16D7-4D4E-8014-E82BE7F54E66}" type="sibTrans" cxnId="{D0542C84-FDE2-4C21-AED5-D68D4D58D355}">
      <dgm:prSet/>
      <dgm:spPr/>
      <dgm:t>
        <a:bodyPr/>
        <a:lstStyle/>
        <a:p>
          <a:endParaRPr lang="es-AR"/>
        </a:p>
      </dgm:t>
    </dgm:pt>
    <dgm:pt modelId="{DDDEE915-779D-4B23-9CEB-3EADDF0A5303}">
      <dgm:prSet phldrT="[Texto]"/>
      <dgm:spPr>
        <a:xfrm rot="5400000">
          <a:off x="2766054" y="-1363600"/>
          <a:ext cx="594214" cy="4846476"/>
        </a:xfrm>
        <a:prstGeom prst="round2Same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s-AR" b="1" dirty="0">
              <a:solidFill>
                <a:sysClr val="windowText" lastClr="000000">
                  <a:hueOff val="0"/>
                  <a:satOff val="0"/>
                  <a:lumOff val="0"/>
                  <a:alphaOff val="0"/>
                </a:sysClr>
              </a:solidFill>
              <a:latin typeface="Calibri" panose="020F0502020204030204"/>
              <a:ea typeface="+mn-ea"/>
              <a:cs typeface="+mn-cs"/>
            </a:rPr>
            <a:t>Registro: herramientas</a:t>
          </a:r>
        </a:p>
      </dgm:t>
    </dgm:pt>
    <dgm:pt modelId="{482B6B9B-6B6D-4EB7-8A89-872DFCBFB127}" type="parTrans" cxnId="{EB8CCA10-8EAD-4ECC-A4A5-4D66DF75C2FA}">
      <dgm:prSet/>
      <dgm:spPr/>
      <dgm:t>
        <a:bodyPr/>
        <a:lstStyle/>
        <a:p>
          <a:endParaRPr lang="es-AR"/>
        </a:p>
      </dgm:t>
    </dgm:pt>
    <dgm:pt modelId="{B3FA7384-A59F-411B-8B51-7FFF8C56A037}" type="sibTrans" cxnId="{EB8CCA10-8EAD-4ECC-A4A5-4D66DF75C2FA}">
      <dgm:prSet/>
      <dgm:spPr/>
      <dgm:t>
        <a:bodyPr/>
        <a:lstStyle/>
        <a:p>
          <a:endParaRPr lang="es-AR"/>
        </a:p>
      </dgm:t>
    </dgm:pt>
    <dgm:pt modelId="{31E0289F-9783-4921-A09A-760ED065DC91}">
      <dgm:prSet phldrT="[Texto]"/>
      <dgm:spPr>
        <a:xfrm rot="5400000">
          <a:off x="-137126" y="2421982"/>
          <a:ext cx="914176" cy="639923"/>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es-AR" dirty="0">
              <a:solidFill>
                <a:srgbClr val="5B9BD5"/>
              </a:solidFill>
              <a:latin typeface="Calibri" panose="020F0502020204030204"/>
              <a:ea typeface="+mn-ea"/>
              <a:cs typeface="+mn-cs"/>
            </a:rPr>
            <a:t>.</a:t>
          </a:r>
        </a:p>
      </dgm:t>
    </dgm:pt>
    <dgm:pt modelId="{08B33C03-9AD5-48B6-B0D0-F55C62C4A482}" type="parTrans" cxnId="{5C59DB78-1D0A-4A5E-81E5-30695A17AD46}">
      <dgm:prSet/>
      <dgm:spPr/>
      <dgm:t>
        <a:bodyPr/>
        <a:lstStyle/>
        <a:p>
          <a:endParaRPr lang="es-AR"/>
        </a:p>
      </dgm:t>
    </dgm:pt>
    <dgm:pt modelId="{268FCB1C-6600-42B4-A127-C3650EC8611F}" type="sibTrans" cxnId="{5C59DB78-1D0A-4A5E-81E5-30695A17AD46}">
      <dgm:prSet/>
      <dgm:spPr/>
      <dgm:t>
        <a:bodyPr/>
        <a:lstStyle/>
        <a:p>
          <a:endParaRPr lang="es-AR"/>
        </a:p>
      </dgm:t>
    </dgm:pt>
    <dgm:pt modelId="{9ABA1DC0-EC60-48BD-B101-8863B7C7FAA5}">
      <dgm:prSet phldrT="[Texto]"/>
      <dgm:spPr>
        <a:xfrm rot="5400000">
          <a:off x="2766054" y="158724"/>
          <a:ext cx="594214" cy="484647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s-AR" b="1" dirty="0">
              <a:solidFill>
                <a:sysClr val="windowText" lastClr="000000">
                  <a:hueOff val="0"/>
                  <a:satOff val="0"/>
                  <a:lumOff val="0"/>
                  <a:alphaOff val="0"/>
                </a:sysClr>
              </a:solidFill>
              <a:latin typeface="Calibri" panose="020F0502020204030204"/>
              <a:ea typeface="+mn-ea"/>
              <a:cs typeface="+mn-cs"/>
            </a:rPr>
            <a:t>Monitoreo – Evaluación -Mejora</a:t>
          </a:r>
        </a:p>
      </dgm:t>
    </dgm:pt>
    <dgm:pt modelId="{887818E0-7DD0-4E12-A05D-D4F57C074E71}" type="parTrans" cxnId="{F52BA46C-65A8-479D-849D-8FFCA9B46B46}">
      <dgm:prSet/>
      <dgm:spPr/>
      <dgm:t>
        <a:bodyPr/>
        <a:lstStyle/>
        <a:p>
          <a:endParaRPr lang="es-AR"/>
        </a:p>
      </dgm:t>
    </dgm:pt>
    <dgm:pt modelId="{E0C892CB-C244-432D-BB58-4E9F6BBFEAA3}" type="sibTrans" cxnId="{F52BA46C-65A8-479D-849D-8FFCA9B46B46}">
      <dgm:prSet/>
      <dgm:spPr/>
      <dgm:t>
        <a:bodyPr/>
        <a:lstStyle/>
        <a:p>
          <a:endParaRPr lang="es-AR"/>
        </a:p>
      </dgm:t>
    </dgm:pt>
    <dgm:pt modelId="{4C0A04F5-2B3F-42CC-8DC7-E70CBB5A9706}">
      <dgm:prSet/>
      <dgm:spPr>
        <a:xfrm rot="5400000">
          <a:off x="-137126" y="1660819"/>
          <a:ext cx="914176" cy="639923"/>
        </a:xfrm>
        <a:prstGeom prst="chevron">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pPr>
            <a:buNone/>
          </a:pPr>
          <a:endParaRPr lang="es-AR" dirty="0">
            <a:solidFill>
              <a:sysClr val="window" lastClr="FFFFFF"/>
            </a:solidFill>
            <a:latin typeface="Calibri" panose="020F0502020204030204"/>
            <a:ea typeface="+mn-ea"/>
            <a:cs typeface="+mn-cs"/>
          </a:endParaRPr>
        </a:p>
      </dgm:t>
    </dgm:pt>
    <dgm:pt modelId="{B58A48CF-C3CA-4C4B-B494-FAD4D8C85206}" type="parTrans" cxnId="{2D237056-2490-481B-9780-AE309BCAA0BE}">
      <dgm:prSet/>
      <dgm:spPr/>
      <dgm:t>
        <a:bodyPr/>
        <a:lstStyle/>
        <a:p>
          <a:endParaRPr lang="es-AR"/>
        </a:p>
      </dgm:t>
    </dgm:pt>
    <dgm:pt modelId="{50450670-96B2-414B-8704-444ED7C164D2}" type="sibTrans" cxnId="{2D237056-2490-481B-9780-AE309BCAA0BE}">
      <dgm:prSet/>
      <dgm:spPr/>
      <dgm:t>
        <a:bodyPr/>
        <a:lstStyle/>
        <a:p>
          <a:endParaRPr lang="es-AR"/>
        </a:p>
      </dgm:t>
    </dgm:pt>
    <dgm:pt modelId="{44AFA2E1-2FAD-489B-A6B6-BE478B2EF18A}">
      <dgm:prSet/>
      <dgm:spPr>
        <a:xfrm rot="5400000">
          <a:off x="2766054" y="-602437"/>
          <a:ext cx="594214" cy="4846476"/>
        </a:xfrm>
        <a:prstGeom prst="round2Same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Char char="•"/>
          </a:pPr>
          <a:r>
            <a:rPr lang="es-AR" b="1" dirty="0">
              <a:solidFill>
                <a:sysClr val="windowText" lastClr="000000">
                  <a:hueOff val="0"/>
                  <a:satOff val="0"/>
                  <a:lumOff val="0"/>
                  <a:alphaOff val="0"/>
                </a:sysClr>
              </a:solidFill>
              <a:latin typeface="Calibri" panose="020F0502020204030204"/>
              <a:ea typeface="+mn-ea"/>
              <a:cs typeface="+mn-cs"/>
            </a:rPr>
            <a:t>Sistematización – Formalización- transmisión</a:t>
          </a:r>
        </a:p>
      </dgm:t>
    </dgm:pt>
    <dgm:pt modelId="{D14FFB33-0AD5-4066-9050-61B08F597FCA}" type="parTrans" cxnId="{18DF1976-34D3-4179-905E-663E9F0FB99B}">
      <dgm:prSet/>
      <dgm:spPr/>
      <dgm:t>
        <a:bodyPr/>
        <a:lstStyle/>
        <a:p>
          <a:endParaRPr lang="es-AR"/>
        </a:p>
      </dgm:t>
    </dgm:pt>
    <dgm:pt modelId="{6A5B2794-0372-46D6-88EC-E1B5193F687D}" type="sibTrans" cxnId="{18DF1976-34D3-4179-905E-663E9F0FB99B}">
      <dgm:prSet/>
      <dgm:spPr/>
      <dgm:t>
        <a:bodyPr/>
        <a:lstStyle/>
        <a:p>
          <a:endParaRPr lang="es-AR"/>
        </a:p>
      </dgm:t>
    </dgm:pt>
    <dgm:pt modelId="{C8866815-03AE-40D3-812E-B2E7820EACB9}" type="pres">
      <dgm:prSet presAssocID="{D0905569-6F87-4AB1-9DCD-10D4FC8923B2}" presName="linearFlow" presStyleCnt="0">
        <dgm:presLayoutVars>
          <dgm:dir/>
          <dgm:animLvl val="lvl"/>
          <dgm:resizeHandles val="exact"/>
        </dgm:presLayoutVars>
      </dgm:prSet>
      <dgm:spPr/>
    </dgm:pt>
    <dgm:pt modelId="{242E02AF-1B4D-44EC-AC70-7636C626ABBC}" type="pres">
      <dgm:prSet presAssocID="{89A234DC-958F-493B-B993-3F9BFECEAC2E}" presName="composite" presStyleCnt="0"/>
      <dgm:spPr/>
    </dgm:pt>
    <dgm:pt modelId="{6461AAA2-6E6B-4D92-A23B-639E30529A39}" type="pres">
      <dgm:prSet presAssocID="{89A234DC-958F-493B-B993-3F9BFECEAC2E}" presName="parentText" presStyleLbl="alignNode1" presStyleIdx="0" presStyleCnt="4" custLinFactNeighborX="-3457" custLinFactNeighborY="-149">
        <dgm:presLayoutVars>
          <dgm:chMax val="1"/>
          <dgm:bulletEnabled val="1"/>
        </dgm:presLayoutVars>
      </dgm:prSet>
      <dgm:spPr/>
    </dgm:pt>
    <dgm:pt modelId="{DA932CAF-89D4-47F7-A1A8-8E3BC8941894}" type="pres">
      <dgm:prSet presAssocID="{89A234DC-958F-493B-B993-3F9BFECEAC2E}" presName="descendantText" presStyleLbl="alignAcc1" presStyleIdx="0" presStyleCnt="4" custLinFactNeighborX="79">
        <dgm:presLayoutVars>
          <dgm:bulletEnabled val="1"/>
        </dgm:presLayoutVars>
      </dgm:prSet>
      <dgm:spPr/>
    </dgm:pt>
    <dgm:pt modelId="{E1A4E89B-09AD-4250-8AC5-892790E5E659}" type="pres">
      <dgm:prSet presAssocID="{5DA1373F-3647-4059-902B-1EA085027D1B}" presName="sp" presStyleCnt="0"/>
      <dgm:spPr/>
    </dgm:pt>
    <dgm:pt modelId="{81A53061-5DF5-4446-A99F-68A3CF5FA256}" type="pres">
      <dgm:prSet presAssocID="{DE95DB46-ACEE-4C68-B8F0-4006D3486193}" presName="composite" presStyleCnt="0"/>
      <dgm:spPr/>
    </dgm:pt>
    <dgm:pt modelId="{441DB5E0-691C-4FE7-A44F-6734F9A4FA99}" type="pres">
      <dgm:prSet presAssocID="{DE95DB46-ACEE-4C68-B8F0-4006D3486193}" presName="parentText" presStyleLbl="alignNode1" presStyleIdx="1" presStyleCnt="4">
        <dgm:presLayoutVars>
          <dgm:chMax val="1"/>
          <dgm:bulletEnabled val="1"/>
        </dgm:presLayoutVars>
      </dgm:prSet>
      <dgm:spPr/>
    </dgm:pt>
    <dgm:pt modelId="{94551C28-BAD9-4972-963F-E0B108F91B89}" type="pres">
      <dgm:prSet presAssocID="{DE95DB46-ACEE-4C68-B8F0-4006D3486193}" presName="descendantText" presStyleLbl="alignAcc1" presStyleIdx="1" presStyleCnt="4">
        <dgm:presLayoutVars>
          <dgm:bulletEnabled val="1"/>
        </dgm:presLayoutVars>
      </dgm:prSet>
      <dgm:spPr/>
    </dgm:pt>
    <dgm:pt modelId="{703C2C67-7796-49A7-B039-9B898D470010}" type="pres">
      <dgm:prSet presAssocID="{2828D3C3-16D7-4D4E-8014-E82BE7F54E66}" presName="sp" presStyleCnt="0"/>
      <dgm:spPr/>
    </dgm:pt>
    <dgm:pt modelId="{679C8832-81D4-431A-9FCB-06D3D2B9E330}" type="pres">
      <dgm:prSet presAssocID="{4C0A04F5-2B3F-42CC-8DC7-E70CBB5A9706}" presName="composite" presStyleCnt="0"/>
      <dgm:spPr/>
    </dgm:pt>
    <dgm:pt modelId="{C953237C-3EFA-4BFF-ABD5-5D6E1BF6CD62}" type="pres">
      <dgm:prSet presAssocID="{4C0A04F5-2B3F-42CC-8DC7-E70CBB5A9706}" presName="parentText" presStyleLbl="alignNode1" presStyleIdx="2" presStyleCnt="4">
        <dgm:presLayoutVars>
          <dgm:chMax val="1"/>
          <dgm:bulletEnabled val="1"/>
        </dgm:presLayoutVars>
      </dgm:prSet>
      <dgm:spPr/>
    </dgm:pt>
    <dgm:pt modelId="{C097FA3B-6C43-4C04-8DD9-7061C3D584EF}" type="pres">
      <dgm:prSet presAssocID="{4C0A04F5-2B3F-42CC-8DC7-E70CBB5A9706}" presName="descendantText" presStyleLbl="alignAcc1" presStyleIdx="2" presStyleCnt="4" custLinFactNeighborX="-1021" custLinFactNeighborY="-4262">
        <dgm:presLayoutVars>
          <dgm:bulletEnabled val="1"/>
        </dgm:presLayoutVars>
      </dgm:prSet>
      <dgm:spPr/>
    </dgm:pt>
    <dgm:pt modelId="{842D3639-459F-421C-9D8B-68F0BC870CAB}" type="pres">
      <dgm:prSet presAssocID="{50450670-96B2-414B-8704-444ED7C164D2}" presName="sp" presStyleCnt="0"/>
      <dgm:spPr/>
    </dgm:pt>
    <dgm:pt modelId="{3C743739-2A90-4004-9522-6D4431DEA16C}" type="pres">
      <dgm:prSet presAssocID="{31E0289F-9783-4921-A09A-760ED065DC91}" presName="composite" presStyleCnt="0"/>
      <dgm:spPr/>
    </dgm:pt>
    <dgm:pt modelId="{45782CD9-53EE-4DCD-B1AC-6047B43DB2D1}" type="pres">
      <dgm:prSet presAssocID="{31E0289F-9783-4921-A09A-760ED065DC91}" presName="parentText" presStyleLbl="alignNode1" presStyleIdx="3" presStyleCnt="4">
        <dgm:presLayoutVars>
          <dgm:chMax val="1"/>
          <dgm:bulletEnabled val="1"/>
        </dgm:presLayoutVars>
      </dgm:prSet>
      <dgm:spPr/>
    </dgm:pt>
    <dgm:pt modelId="{21BC4404-E9F1-4AB2-9673-F0783A27257E}" type="pres">
      <dgm:prSet presAssocID="{31E0289F-9783-4921-A09A-760ED065DC91}" presName="descendantText" presStyleLbl="alignAcc1" presStyleIdx="3" presStyleCnt="4">
        <dgm:presLayoutVars>
          <dgm:bulletEnabled val="1"/>
        </dgm:presLayoutVars>
      </dgm:prSet>
      <dgm:spPr/>
    </dgm:pt>
  </dgm:ptLst>
  <dgm:cxnLst>
    <dgm:cxn modelId="{EB8CCA10-8EAD-4ECC-A4A5-4D66DF75C2FA}" srcId="{DE95DB46-ACEE-4C68-B8F0-4006D3486193}" destId="{DDDEE915-779D-4B23-9CEB-3EADDF0A5303}" srcOrd="0" destOrd="0" parTransId="{482B6B9B-6B6D-4EB7-8A89-872DFCBFB127}" sibTransId="{B3FA7384-A59F-411B-8B51-7FFF8C56A037}"/>
    <dgm:cxn modelId="{21B91133-1193-4959-8DEE-DDABF16BED05}" type="presOf" srcId="{44AFA2E1-2FAD-489B-A6B6-BE478B2EF18A}" destId="{C097FA3B-6C43-4C04-8DD9-7061C3D584EF}" srcOrd="0" destOrd="0" presId="urn:microsoft.com/office/officeart/2005/8/layout/chevron2"/>
    <dgm:cxn modelId="{E14C8B61-8043-4BD7-9C56-64B8678B9F40}" type="presOf" srcId="{89A234DC-958F-493B-B993-3F9BFECEAC2E}" destId="{6461AAA2-6E6B-4D92-A23B-639E30529A39}" srcOrd="0" destOrd="0" presId="urn:microsoft.com/office/officeart/2005/8/layout/chevron2"/>
    <dgm:cxn modelId="{68741967-E12D-478B-A548-8CE285EDA879}" srcId="{D0905569-6F87-4AB1-9DCD-10D4FC8923B2}" destId="{89A234DC-958F-493B-B993-3F9BFECEAC2E}" srcOrd="0" destOrd="0" parTransId="{5A573D7D-1EE1-4141-B515-8C3245008FB9}" sibTransId="{5DA1373F-3647-4059-902B-1EA085027D1B}"/>
    <dgm:cxn modelId="{F52BA46C-65A8-479D-849D-8FFCA9B46B46}" srcId="{31E0289F-9783-4921-A09A-760ED065DC91}" destId="{9ABA1DC0-EC60-48BD-B101-8863B7C7FAA5}" srcOrd="0" destOrd="0" parTransId="{887818E0-7DD0-4E12-A05D-D4F57C074E71}" sibTransId="{E0C892CB-C244-432D-BB58-4E9F6BBFEAA3}"/>
    <dgm:cxn modelId="{18DF1976-34D3-4179-905E-663E9F0FB99B}" srcId="{4C0A04F5-2B3F-42CC-8DC7-E70CBB5A9706}" destId="{44AFA2E1-2FAD-489B-A6B6-BE478B2EF18A}" srcOrd="0" destOrd="0" parTransId="{D14FFB33-0AD5-4066-9050-61B08F597FCA}" sibTransId="{6A5B2794-0372-46D6-88EC-E1B5193F687D}"/>
    <dgm:cxn modelId="{2D237056-2490-481B-9780-AE309BCAA0BE}" srcId="{D0905569-6F87-4AB1-9DCD-10D4FC8923B2}" destId="{4C0A04F5-2B3F-42CC-8DC7-E70CBB5A9706}" srcOrd="2" destOrd="0" parTransId="{B58A48CF-C3CA-4C4B-B494-FAD4D8C85206}" sibTransId="{50450670-96B2-414B-8704-444ED7C164D2}"/>
    <dgm:cxn modelId="{5C59DB78-1D0A-4A5E-81E5-30695A17AD46}" srcId="{D0905569-6F87-4AB1-9DCD-10D4FC8923B2}" destId="{31E0289F-9783-4921-A09A-760ED065DC91}" srcOrd="3" destOrd="0" parTransId="{08B33C03-9AD5-48B6-B0D0-F55C62C4A482}" sibTransId="{268FCB1C-6600-42B4-A127-C3650EC8611F}"/>
    <dgm:cxn modelId="{D0542C84-FDE2-4C21-AED5-D68D4D58D355}" srcId="{D0905569-6F87-4AB1-9DCD-10D4FC8923B2}" destId="{DE95DB46-ACEE-4C68-B8F0-4006D3486193}" srcOrd="1" destOrd="0" parTransId="{59230E47-28DE-453E-878E-35C5D77790E0}" sibTransId="{2828D3C3-16D7-4D4E-8014-E82BE7F54E66}"/>
    <dgm:cxn modelId="{7DDA3793-E54E-4182-A0CE-9F26BDF56A68}" srcId="{89A234DC-958F-493B-B993-3F9BFECEAC2E}" destId="{15FFE007-AB5F-4054-B831-B87507E67984}" srcOrd="0" destOrd="0" parTransId="{5F2F2B80-0087-4D5E-A520-C7511F176ADD}" sibTransId="{B04EDFD2-3D71-41AB-BFE2-CFBE54B161E1}"/>
    <dgm:cxn modelId="{E132BE94-0A2A-4A18-9099-0A61013F42F9}" type="presOf" srcId="{DDDEE915-779D-4B23-9CEB-3EADDF0A5303}" destId="{94551C28-BAD9-4972-963F-E0B108F91B89}" srcOrd="0" destOrd="0" presId="urn:microsoft.com/office/officeart/2005/8/layout/chevron2"/>
    <dgm:cxn modelId="{4880B695-7B9A-4177-BB3F-B144B15437A7}" type="presOf" srcId="{31E0289F-9783-4921-A09A-760ED065DC91}" destId="{45782CD9-53EE-4DCD-B1AC-6047B43DB2D1}" srcOrd="0" destOrd="0" presId="urn:microsoft.com/office/officeart/2005/8/layout/chevron2"/>
    <dgm:cxn modelId="{95B60097-9A45-4772-AF17-F55329BE1C28}" type="presOf" srcId="{D0905569-6F87-4AB1-9DCD-10D4FC8923B2}" destId="{C8866815-03AE-40D3-812E-B2E7820EACB9}" srcOrd="0" destOrd="0" presId="urn:microsoft.com/office/officeart/2005/8/layout/chevron2"/>
    <dgm:cxn modelId="{B77F209A-CE41-4E6B-8366-419C0CF56AD5}" type="presOf" srcId="{15FFE007-AB5F-4054-B831-B87507E67984}" destId="{DA932CAF-89D4-47F7-A1A8-8E3BC8941894}" srcOrd="0" destOrd="0" presId="urn:microsoft.com/office/officeart/2005/8/layout/chevron2"/>
    <dgm:cxn modelId="{79E822A0-ED1B-4050-8ACB-E37A938E691D}" type="presOf" srcId="{DE95DB46-ACEE-4C68-B8F0-4006D3486193}" destId="{441DB5E0-691C-4FE7-A44F-6734F9A4FA99}" srcOrd="0" destOrd="0" presId="urn:microsoft.com/office/officeart/2005/8/layout/chevron2"/>
    <dgm:cxn modelId="{CB6FF9BE-6FF6-47C3-8FA9-4585E4490EE5}" type="presOf" srcId="{9ABA1DC0-EC60-48BD-B101-8863B7C7FAA5}" destId="{21BC4404-E9F1-4AB2-9673-F0783A27257E}" srcOrd="0" destOrd="0" presId="urn:microsoft.com/office/officeart/2005/8/layout/chevron2"/>
    <dgm:cxn modelId="{BE7AD2E6-9196-434E-9208-EC4DF8A053DB}" type="presOf" srcId="{4C0A04F5-2B3F-42CC-8DC7-E70CBB5A9706}" destId="{C953237C-3EFA-4BFF-ABD5-5D6E1BF6CD62}" srcOrd="0" destOrd="0" presId="urn:microsoft.com/office/officeart/2005/8/layout/chevron2"/>
    <dgm:cxn modelId="{2A4AE496-B76A-41FB-86EE-B89A675403D2}" type="presParOf" srcId="{C8866815-03AE-40D3-812E-B2E7820EACB9}" destId="{242E02AF-1B4D-44EC-AC70-7636C626ABBC}" srcOrd="0" destOrd="0" presId="urn:microsoft.com/office/officeart/2005/8/layout/chevron2"/>
    <dgm:cxn modelId="{12E6DB8C-9581-45B6-A2B6-50A8B96494BA}" type="presParOf" srcId="{242E02AF-1B4D-44EC-AC70-7636C626ABBC}" destId="{6461AAA2-6E6B-4D92-A23B-639E30529A39}" srcOrd="0" destOrd="0" presId="urn:microsoft.com/office/officeart/2005/8/layout/chevron2"/>
    <dgm:cxn modelId="{AF6DB881-6DCC-429E-A63D-B87D70A3C553}" type="presParOf" srcId="{242E02AF-1B4D-44EC-AC70-7636C626ABBC}" destId="{DA932CAF-89D4-47F7-A1A8-8E3BC8941894}" srcOrd="1" destOrd="0" presId="urn:microsoft.com/office/officeart/2005/8/layout/chevron2"/>
    <dgm:cxn modelId="{B42BAFA6-3E42-4E98-8F6E-7A4EAC9C7ED4}" type="presParOf" srcId="{C8866815-03AE-40D3-812E-B2E7820EACB9}" destId="{E1A4E89B-09AD-4250-8AC5-892790E5E659}" srcOrd="1" destOrd="0" presId="urn:microsoft.com/office/officeart/2005/8/layout/chevron2"/>
    <dgm:cxn modelId="{4B4D5FB3-D3B9-4D0C-AE07-9EFA719DD7A9}" type="presParOf" srcId="{C8866815-03AE-40D3-812E-B2E7820EACB9}" destId="{81A53061-5DF5-4446-A99F-68A3CF5FA256}" srcOrd="2" destOrd="0" presId="urn:microsoft.com/office/officeart/2005/8/layout/chevron2"/>
    <dgm:cxn modelId="{D510BB91-73BC-4BC3-BD9D-EA351C38AFDC}" type="presParOf" srcId="{81A53061-5DF5-4446-A99F-68A3CF5FA256}" destId="{441DB5E0-691C-4FE7-A44F-6734F9A4FA99}" srcOrd="0" destOrd="0" presId="urn:microsoft.com/office/officeart/2005/8/layout/chevron2"/>
    <dgm:cxn modelId="{37ECFEF2-46F5-493D-961E-BD5318A73F13}" type="presParOf" srcId="{81A53061-5DF5-4446-A99F-68A3CF5FA256}" destId="{94551C28-BAD9-4972-963F-E0B108F91B89}" srcOrd="1" destOrd="0" presId="urn:microsoft.com/office/officeart/2005/8/layout/chevron2"/>
    <dgm:cxn modelId="{26A7E2FB-B59F-4958-A225-FA94C2CD2052}" type="presParOf" srcId="{C8866815-03AE-40D3-812E-B2E7820EACB9}" destId="{703C2C67-7796-49A7-B039-9B898D470010}" srcOrd="3" destOrd="0" presId="urn:microsoft.com/office/officeart/2005/8/layout/chevron2"/>
    <dgm:cxn modelId="{A1BB1DC1-5724-4E70-99ED-DA920D9CB9E0}" type="presParOf" srcId="{C8866815-03AE-40D3-812E-B2E7820EACB9}" destId="{679C8832-81D4-431A-9FCB-06D3D2B9E330}" srcOrd="4" destOrd="0" presId="urn:microsoft.com/office/officeart/2005/8/layout/chevron2"/>
    <dgm:cxn modelId="{CFEDFC50-8CD5-4E38-A254-5D3B9B7A8307}" type="presParOf" srcId="{679C8832-81D4-431A-9FCB-06D3D2B9E330}" destId="{C953237C-3EFA-4BFF-ABD5-5D6E1BF6CD62}" srcOrd="0" destOrd="0" presId="urn:microsoft.com/office/officeart/2005/8/layout/chevron2"/>
    <dgm:cxn modelId="{86E45243-153F-4E88-A389-1FCDB8EF0FD7}" type="presParOf" srcId="{679C8832-81D4-431A-9FCB-06D3D2B9E330}" destId="{C097FA3B-6C43-4C04-8DD9-7061C3D584EF}" srcOrd="1" destOrd="0" presId="urn:microsoft.com/office/officeart/2005/8/layout/chevron2"/>
    <dgm:cxn modelId="{83D9586E-9C9A-444B-99EB-AE978A640848}" type="presParOf" srcId="{C8866815-03AE-40D3-812E-B2E7820EACB9}" destId="{842D3639-459F-421C-9D8B-68F0BC870CAB}" srcOrd="5" destOrd="0" presId="urn:microsoft.com/office/officeart/2005/8/layout/chevron2"/>
    <dgm:cxn modelId="{53F20D41-DAF7-4F23-82CA-BD2F4D7B413A}" type="presParOf" srcId="{C8866815-03AE-40D3-812E-B2E7820EACB9}" destId="{3C743739-2A90-4004-9522-6D4431DEA16C}" srcOrd="6" destOrd="0" presId="urn:microsoft.com/office/officeart/2005/8/layout/chevron2"/>
    <dgm:cxn modelId="{FD8B3C9B-0BC8-4E25-9104-17D06DFB39D6}" type="presParOf" srcId="{3C743739-2A90-4004-9522-6D4431DEA16C}" destId="{45782CD9-53EE-4DCD-B1AC-6047B43DB2D1}" srcOrd="0" destOrd="0" presId="urn:microsoft.com/office/officeart/2005/8/layout/chevron2"/>
    <dgm:cxn modelId="{7A312E8A-518A-4706-BF96-0EEDCA15FB12}" type="presParOf" srcId="{3C743739-2A90-4004-9522-6D4431DEA16C}" destId="{21BC4404-E9F1-4AB2-9673-F0783A27257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1AAA2-6E6B-4D92-A23B-639E30529A39}">
      <dsp:nvSpPr>
        <dsp:cNvPr id="0" name=""/>
        <dsp:cNvSpPr/>
      </dsp:nvSpPr>
      <dsp:spPr>
        <a:xfrm rot="5400000">
          <a:off x="-130087" y="130087"/>
          <a:ext cx="867249" cy="607074"/>
        </a:xfrm>
        <a:prstGeom prst="chevron">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AR" sz="1700" kern="1200" dirty="0">
              <a:solidFill>
                <a:srgbClr val="ED7D31"/>
              </a:solidFill>
              <a:latin typeface="Calibri" panose="020F0502020204030204"/>
              <a:ea typeface="+mn-ea"/>
              <a:cs typeface="+mn-cs"/>
            </a:rPr>
            <a:t>j</a:t>
          </a:r>
        </a:p>
      </dsp:txBody>
      <dsp:txXfrm rot="-5400000">
        <a:off x="1" y="303536"/>
        <a:ext cx="607074" cy="260175"/>
      </dsp:txXfrm>
    </dsp:sp>
    <dsp:sp modelId="{DA932CAF-89D4-47F7-A1A8-8E3BC8941894}">
      <dsp:nvSpPr>
        <dsp:cNvPr id="0" name=""/>
        <dsp:cNvSpPr/>
      </dsp:nvSpPr>
      <dsp:spPr>
        <a:xfrm rot="5400000">
          <a:off x="3091036" y="-2483940"/>
          <a:ext cx="563711" cy="5531635"/>
        </a:xfrm>
        <a:prstGeom prst="round2Same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AR" sz="2100" b="1" kern="1200" dirty="0">
              <a:solidFill>
                <a:sysClr val="windowText" lastClr="000000">
                  <a:hueOff val="0"/>
                  <a:satOff val="0"/>
                  <a:lumOff val="0"/>
                  <a:alphaOff val="0"/>
                </a:sysClr>
              </a:solidFill>
              <a:latin typeface="Calibri" panose="020F0502020204030204"/>
              <a:ea typeface="+mn-ea"/>
              <a:cs typeface="+mn-cs"/>
            </a:rPr>
            <a:t>Saber Hacer: surge de la práctica</a:t>
          </a:r>
        </a:p>
      </dsp:txBody>
      <dsp:txXfrm rot="-5400000">
        <a:off x="607074" y="27540"/>
        <a:ext cx="5504117" cy="508675"/>
      </dsp:txXfrm>
    </dsp:sp>
    <dsp:sp modelId="{441DB5E0-691C-4FE7-A44F-6734F9A4FA99}">
      <dsp:nvSpPr>
        <dsp:cNvPr id="0" name=""/>
        <dsp:cNvSpPr/>
      </dsp:nvSpPr>
      <dsp:spPr>
        <a:xfrm rot="5400000">
          <a:off x="-130087" y="842774"/>
          <a:ext cx="867249" cy="607074"/>
        </a:xfrm>
        <a:prstGeom prst="chevron">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AR" sz="1700" kern="1200" dirty="0">
              <a:solidFill>
                <a:sysClr val="window" lastClr="FFFFFF">
                  <a:lumMod val="65000"/>
                </a:sysClr>
              </a:solidFill>
              <a:latin typeface="Calibri" panose="020F0502020204030204"/>
              <a:ea typeface="+mn-ea"/>
              <a:cs typeface="+mn-cs"/>
            </a:rPr>
            <a:t>.</a:t>
          </a:r>
        </a:p>
      </dsp:txBody>
      <dsp:txXfrm rot="-5400000">
        <a:off x="1" y="1016223"/>
        <a:ext cx="607074" cy="260175"/>
      </dsp:txXfrm>
    </dsp:sp>
    <dsp:sp modelId="{94551C28-BAD9-4972-963F-E0B108F91B89}">
      <dsp:nvSpPr>
        <dsp:cNvPr id="0" name=""/>
        <dsp:cNvSpPr/>
      </dsp:nvSpPr>
      <dsp:spPr>
        <a:xfrm rot="5400000">
          <a:off x="3091036" y="-1771274"/>
          <a:ext cx="563711" cy="5531635"/>
        </a:xfrm>
        <a:prstGeom prst="round2Same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AR" sz="2100" b="1" kern="1200" dirty="0">
              <a:solidFill>
                <a:sysClr val="windowText" lastClr="000000">
                  <a:hueOff val="0"/>
                  <a:satOff val="0"/>
                  <a:lumOff val="0"/>
                  <a:alphaOff val="0"/>
                </a:sysClr>
              </a:solidFill>
              <a:latin typeface="Calibri" panose="020F0502020204030204"/>
              <a:ea typeface="+mn-ea"/>
              <a:cs typeface="+mn-cs"/>
            </a:rPr>
            <a:t>Registro: herramientas</a:t>
          </a:r>
        </a:p>
      </dsp:txBody>
      <dsp:txXfrm rot="-5400000">
        <a:off x="607074" y="740206"/>
        <a:ext cx="5504117" cy="508675"/>
      </dsp:txXfrm>
    </dsp:sp>
    <dsp:sp modelId="{C953237C-3EFA-4BFF-ABD5-5D6E1BF6CD62}">
      <dsp:nvSpPr>
        <dsp:cNvPr id="0" name=""/>
        <dsp:cNvSpPr/>
      </dsp:nvSpPr>
      <dsp:spPr>
        <a:xfrm rot="5400000">
          <a:off x="-130087" y="1555440"/>
          <a:ext cx="867249" cy="607074"/>
        </a:xfrm>
        <a:prstGeom prst="chevron">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s-AR" sz="1700" kern="1200" dirty="0">
            <a:solidFill>
              <a:sysClr val="window" lastClr="FFFFFF"/>
            </a:solidFill>
            <a:latin typeface="Calibri" panose="020F0502020204030204"/>
            <a:ea typeface="+mn-ea"/>
            <a:cs typeface="+mn-cs"/>
          </a:endParaRPr>
        </a:p>
      </dsp:txBody>
      <dsp:txXfrm rot="-5400000">
        <a:off x="1" y="1728889"/>
        <a:ext cx="607074" cy="260175"/>
      </dsp:txXfrm>
    </dsp:sp>
    <dsp:sp modelId="{C097FA3B-6C43-4C04-8DD9-7061C3D584EF}">
      <dsp:nvSpPr>
        <dsp:cNvPr id="0" name=""/>
        <dsp:cNvSpPr/>
      </dsp:nvSpPr>
      <dsp:spPr>
        <a:xfrm rot="5400000">
          <a:off x="3034558" y="-1082633"/>
          <a:ext cx="563711" cy="5531635"/>
        </a:xfrm>
        <a:prstGeom prst="round2Same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AR" sz="2100" b="1" kern="1200" dirty="0">
              <a:solidFill>
                <a:sysClr val="windowText" lastClr="000000">
                  <a:hueOff val="0"/>
                  <a:satOff val="0"/>
                  <a:lumOff val="0"/>
                  <a:alphaOff val="0"/>
                </a:sysClr>
              </a:solidFill>
              <a:latin typeface="Calibri" panose="020F0502020204030204"/>
              <a:ea typeface="+mn-ea"/>
              <a:cs typeface="+mn-cs"/>
            </a:rPr>
            <a:t>Sistematización – Formalización- transmisión</a:t>
          </a:r>
        </a:p>
      </dsp:txBody>
      <dsp:txXfrm rot="-5400000">
        <a:off x="550596" y="1428847"/>
        <a:ext cx="5504117" cy="508675"/>
      </dsp:txXfrm>
    </dsp:sp>
    <dsp:sp modelId="{45782CD9-53EE-4DCD-B1AC-6047B43DB2D1}">
      <dsp:nvSpPr>
        <dsp:cNvPr id="0" name=""/>
        <dsp:cNvSpPr/>
      </dsp:nvSpPr>
      <dsp:spPr>
        <a:xfrm rot="5400000">
          <a:off x="-130087" y="2268106"/>
          <a:ext cx="867249" cy="607074"/>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AR" sz="1700" kern="1200" dirty="0">
              <a:solidFill>
                <a:srgbClr val="5B9BD5"/>
              </a:solidFill>
              <a:latin typeface="Calibri" panose="020F0502020204030204"/>
              <a:ea typeface="+mn-ea"/>
              <a:cs typeface="+mn-cs"/>
            </a:rPr>
            <a:t>.</a:t>
          </a:r>
        </a:p>
      </dsp:txBody>
      <dsp:txXfrm rot="-5400000">
        <a:off x="1" y="2441555"/>
        <a:ext cx="607074" cy="260175"/>
      </dsp:txXfrm>
    </dsp:sp>
    <dsp:sp modelId="{21BC4404-E9F1-4AB2-9673-F0783A27257E}">
      <dsp:nvSpPr>
        <dsp:cNvPr id="0" name=""/>
        <dsp:cNvSpPr/>
      </dsp:nvSpPr>
      <dsp:spPr>
        <a:xfrm rot="5400000">
          <a:off x="3091036" y="-345942"/>
          <a:ext cx="563711" cy="553163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AR" sz="2100" b="1" kern="1200" dirty="0">
              <a:solidFill>
                <a:sysClr val="windowText" lastClr="000000">
                  <a:hueOff val="0"/>
                  <a:satOff val="0"/>
                  <a:lumOff val="0"/>
                  <a:alphaOff val="0"/>
                </a:sysClr>
              </a:solidFill>
              <a:latin typeface="Calibri" panose="020F0502020204030204"/>
              <a:ea typeface="+mn-ea"/>
              <a:cs typeface="+mn-cs"/>
            </a:rPr>
            <a:t>Monitoreo – Evaluación -Mejora</a:t>
          </a:r>
        </a:p>
      </dsp:txBody>
      <dsp:txXfrm rot="-5400000">
        <a:off x="607074" y="2165538"/>
        <a:ext cx="5504117" cy="5086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94A82-141A-4314-A1CC-6BA180EEA766}" type="datetimeFigureOut">
              <a:rPr lang="es-AR" smtClean="0"/>
              <a:t>6/10/2022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8E51F-08E8-472F-B525-1139F7A8DF5A}" type="slidenum">
              <a:rPr lang="es-AR" smtClean="0"/>
              <a:t>‹#›</a:t>
            </a:fld>
            <a:endParaRPr lang="es-AR"/>
          </a:p>
        </p:txBody>
      </p:sp>
    </p:spTree>
    <p:extLst>
      <p:ext uri="{BB962C8B-B14F-4D97-AF65-F5344CB8AC3E}">
        <p14:creationId xmlns:p14="http://schemas.microsoft.com/office/powerpoint/2010/main" val="248851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1) Por que construir las bases para orientar nuestra gestión hacia los principios de calidad?  Es preguntarnos por qué mejorar nuestro sistema de gestionar? </a:t>
            </a:r>
          </a:p>
          <a:p>
            <a:endParaRPr lang="es-AR" dirty="0"/>
          </a:p>
          <a:p>
            <a:r>
              <a:rPr lang="es-AR" dirty="0"/>
              <a:t>2) Aquí pueden haber intereses de los mas variados, pero seguramente todos tengan en común ampliar el posicionamiento de la organización en términos de los servicios que presta, la población a la que llegan, los costos y ganancias del trabajo invertido. Aspectos tangibles y aspectos intangibles. Y algo muy imp: como nos sentimos con lo que hacemos frustración (no dar cuenta de todo lo que se hace) vs motivación gratificación  (devolución de la gente)</a:t>
            </a:r>
          </a:p>
          <a:p>
            <a:endParaRPr lang="es-AR" dirty="0"/>
          </a:p>
          <a:p>
            <a:r>
              <a:rPr lang="es-AR" dirty="0"/>
              <a:t>3) Partimos de que estamos siempre gestionando, esto implica lejos de pensar este proceso desde cero, visualizar los modos de gestión propios de cada una de sus organizaciones y que puedan detectar qué aspectos modificar/identificar problemas, cuáles aspectos incorporar y cuáles de los procesos existentes fortalecer. </a:t>
            </a:r>
          </a:p>
        </p:txBody>
      </p:sp>
      <p:sp>
        <p:nvSpPr>
          <p:cNvPr id="4" name="Marcador de número de diapositiva 3"/>
          <p:cNvSpPr>
            <a:spLocks noGrp="1"/>
          </p:cNvSpPr>
          <p:nvPr>
            <p:ph type="sldNum" sz="quarter" idx="5"/>
          </p:nvPr>
        </p:nvSpPr>
        <p:spPr/>
        <p:txBody>
          <a:bodyPr/>
          <a:lstStyle/>
          <a:p>
            <a:fld id="{0BB8E51F-08E8-472F-B525-1139F7A8DF5A}" type="slidenum">
              <a:rPr lang="es-AR" smtClean="0"/>
              <a:t>1</a:t>
            </a:fld>
            <a:endParaRPr lang="es-AR"/>
          </a:p>
        </p:txBody>
      </p:sp>
    </p:spTree>
    <p:extLst>
      <p:ext uri="{BB962C8B-B14F-4D97-AF65-F5344CB8AC3E}">
        <p14:creationId xmlns:p14="http://schemas.microsoft.com/office/powerpoint/2010/main" val="317723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-FILOSOFIA: involucra a todos los integrantes. Por lo cual implica un trabajo con todos sus miembros. </a:t>
            </a:r>
            <a:r>
              <a:rPr lang="es-AR" sz="1200" b="0" i="0" u="none" strike="noStrike" baseline="0" dirty="0">
                <a:solidFill>
                  <a:srgbClr val="000000"/>
                </a:solidFill>
                <a:latin typeface="Meta Plus Normal"/>
              </a:rPr>
              <a:t>SACADO DE PUNTO 2): </a:t>
            </a:r>
            <a:r>
              <a:rPr lang="es-ES" sz="1200" b="0" i="0" u="none" strike="noStrike" baseline="0" dirty="0">
                <a:solidFill>
                  <a:srgbClr val="000000"/>
                </a:solidFill>
                <a:latin typeface="Meta Plus Normal"/>
              </a:rPr>
              <a:t>Supone otro de los principios fundamentales de calidad total en la gestión. También forma parte de la tradición de nuestro sector </a:t>
            </a:r>
            <a:r>
              <a:rPr lang="es-ES" sz="1200" b="1" i="0" u="none" strike="noStrike" baseline="0" dirty="0">
                <a:solidFill>
                  <a:srgbClr val="000000"/>
                </a:solidFill>
                <a:latin typeface="Meta Plus Bold"/>
              </a:rPr>
              <a:t>dar valor a las personas </a:t>
            </a:r>
            <a:r>
              <a:rPr lang="es-ES" sz="1200" b="0" i="0" u="none" strike="noStrike" baseline="0" dirty="0">
                <a:solidFill>
                  <a:srgbClr val="000000"/>
                </a:solidFill>
                <a:latin typeface="Meta Plus Normal"/>
              </a:rPr>
              <a:t>que trabajan en la organización –las y los profesionales, voluntariado, socios, colaboradores…-y considerarles el factor principal de éxito de nuestras organizaciones, proyectos y servicios. </a:t>
            </a:r>
          </a:p>
          <a:p>
            <a:r>
              <a:rPr lang="es-AR" dirty="0"/>
              <a:t>–ESTRATEGIA: postulaciones para financiamiento </a:t>
            </a:r>
          </a:p>
          <a:p>
            <a:r>
              <a:rPr lang="es-AR" dirty="0"/>
              <a:t>-PRACTICA: innovación</a:t>
            </a:r>
          </a:p>
          <a:p>
            <a:r>
              <a:rPr lang="es-AR" dirty="0"/>
              <a:t>-SISTEMA DE GESTIONAR:</a:t>
            </a:r>
          </a:p>
          <a:p>
            <a:endParaRPr lang="es-AR" sz="1200" b="1" i="0" u="none" strike="noStrike" baseline="0" dirty="0">
              <a:solidFill>
                <a:srgbClr val="000000"/>
              </a:solidFill>
              <a:latin typeface="Meta Plus Normal"/>
            </a:endParaRPr>
          </a:p>
          <a:p>
            <a:r>
              <a:rPr lang="es-AR" sz="1200" b="1" i="0" u="none" strike="noStrike" baseline="0" dirty="0">
                <a:solidFill>
                  <a:srgbClr val="000000"/>
                </a:solidFill>
                <a:latin typeface="Meta Plus Normal"/>
              </a:rPr>
              <a:t>1) ORIENTACION AL CLIENTE</a:t>
            </a:r>
            <a:r>
              <a:rPr lang="es-AR" sz="1200" b="0" i="0" u="none" strike="noStrike" baseline="0" dirty="0">
                <a:solidFill>
                  <a:srgbClr val="000000"/>
                </a:solidFill>
                <a:latin typeface="Meta Plus Normal"/>
              </a:rPr>
              <a:t> </a:t>
            </a:r>
          </a:p>
          <a:p>
            <a:r>
              <a:rPr lang="es-ES" sz="1200" b="0" i="0" u="none" strike="noStrike" baseline="0" dirty="0">
                <a:solidFill>
                  <a:srgbClr val="000000"/>
                </a:solidFill>
                <a:latin typeface="Meta Plus Normal"/>
              </a:rPr>
              <a:t>Comprometerse con la calidad supone realizar un </a:t>
            </a:r>
            <a:r>
              <a:rPr lang="es-ES" sz="1200" b="1" i="0" u="none" strike="noStrike" baseline="0" dirty="0">
                <a:solidFill>
                  <a:srgbClr val="000000"/>
                </a:solidFill>
                <a:latin typeface="Meta Plus Bold"/>
              </a:rPr>
              <a:t>esfuerzo por conocer y entender las expectativas de la totalidad de nuestro sistema – cliente</a:t>
            </a:r>
            <a:r>
              <a:rPr lang="es-ES" sz="1200" b="0" i="0" u="none" strike="noStrike" baseline="0" dirty="0">
                <a:solidFill>
                  <a:srgbClr val="000000"/>
                </a:solidFill>
                <a:latin typeface="Meta Plus Normal"/>
              </a:rPr>
              <a:t>, que es quien va a evaluar la organización. </a:t>
            </a:r>
          </a:p>
          <a:p>
            <a:endParaRPr lang="es-ES" sz="1200" b="0" i="0" u="none" strike="noStrike" baseline="0" dirty="0">
              <a:solidFill>
                <a:srgbClr val="000000"/>
              </a:solidFill>
              <a:latin typeface="Meta Plus Normal"/>
            </a:endParaRPr>
          </a:p>
          <a:p>
            <a:r>
              <a:rPr lang="es-ES" sz="1200" b="0" i="0" u="none" strike="noStrike" baseline="0" dirty="0">
                <a:solidFill>
                  <a:srgbClr val="000000"/>
                </a:solidFill>
                <a:latin typeface="Meta Plus Normal"/>
              </a:rPr>
              <a:t>Si bien lo vamos a ver mas adelante, es importante mencionar la creciente la preocupación por hacer partícipes a las y los destinatarios de los servicios de su propio itinerario (educativo, de mantenimiento o recuperación de la salud, de inclusión…) o por implicarlos y promover su protagonismo en el desarrollo de las actividades, en la planificación de su propio proceso, desde la elección del servicio o actividad que les resulta más adecuado. Este tipo de aspectos se están formalizando en el marco de una perspectiva de derechos. En este sentido, la calidad no es únicamente una estrategia para mejorar la gestión de las organizaciones sino un </a:t>
            </a:r>
            <a:r>
              <a:rPr lang="es-ES" sz="1200" b="1" i="0" u="none" strike="noStrike" baseline="0" dirty="0">
                <a:solidFill>
                  <a:srgbClr val="000000"/>
                </a:solidFill>
                <a:latin typeface="Meta Plus Bold"/>
              </a:rPr>
              <a:t>deber ético </a:t>
            </a:r>
            <a:r>
              <a:rPr lang="es-ES" sz="1200" b="0" i="0" u="none" strike="noStrike" baseline="0" dirty="0">
                <a:solidFill>
                  <a:srgbClr val="000000"/>
                </a:solidFill>
                <a:latin typeface="Meta Plus Normal"/>
              </a:rPr>
              <a:t>cuando trabajamos por, para y con personas. </a:t>
            </a:r>
          </a:p>
          <a:p>
            <a:endParaRPr lang="es-ES" sz="1200" b="1" i="0" u="none" strike="noStrike" baseline="0" dirty="0">
              <a:solidFill>
                <a:srgbClr val="000000"/>
              </a:solidFill>
              <a:latin typeface="Meta Plus Normal"/>
            </a:endParaRPr>
          </a:p>
          <a:p>
            <a:r>
              <a:rPr lang="es-ES" sz="1200" b="1" i="0" u="none" strike="noStrike" baseline="0" dirty="0">
                <a:solidFill>
                  <a:srgbClr val="000000"/>
                </a:solidFill>
                <a:latin typeface="Meta Plus Normal"/>
              </a:rPr>
              <a:t>2) </a:t>
            </a:r>
            <a:r>
              <a:rPr lang="es-AR" sz="1200" b="1" i="0" u="none" strike="noStrike" baseline="0" dirty="0">
                <a:solidFill>
                  <a:srgbClr val="000000"/>
                </a:solidFill>
                <a:latin typeface="Meta Plus Bold"/>
              </a:rPr>
              <a:t>MEJORA CONTINUA </a:t>
            </a:r>
          </a:p>
          <a:p>
            <a:r>
              <a:rPr lang="es-AR" sz="1200" b="1" i="0" u="none" strike="noStrike" baseline="0" dirty="0">
                <a:solidFill>
                  <a:srgbClr val="000000"/>
                </a:solidFill>
                <a:latin typeface="Meta Plus Bold"/>
              </a:rPr>
              <a:t>3) PARTICIPACION DE LAS Y LOS TRABAJADORES </a:t>
            </a:r>
          </a:p>
          <a:p>
            <a:r>
              <a:rPr lang="es-AR" sz="1200" b="1" i="0" u="none" strike="noStrike" baseline="0" dirty="0">
                <a:solidFill>
                  <a:srgbClr val="000000"/>
                </a:solidFill>
                <a:latin typeface="Meta Plus Bold"/>
              </a:rPr>
              <a:t>4) TRABAJO EN RED  </a:t>
            </a:r>
            <a:endParaRPr lang="es-AR" dirty="0"/>
          </a:p>
          <a:p>
            <a:endParaRPr lang="es-AR" dirty="0"/>
          </a:p>
          <a:p>
            <a:endParaRPr lang="es-AR" dirty="0"/>
          </a:p>
        </p:txBody>
      </p:sp>
      <p:sp>
        <p:nvSpPr>
          <p:cNvPr id="4" name="Marcador de número de diapositiva 3"/>
          <p:cNvSpPr>
            <a:spLocks noGrp="1"/>
          </p:cNvSpPr>
          <p:nvPr>
            <p:ph type="sldNum" sz="quarter" idx="5"/>
          </p:nvPr>
        </p:nvSpPr>
        <p:spPr/>
        <p:txBody>
          <a:bodyPr/>
          <a:lstStyle/>
          <a:p>
            <a:fld id="{0BB8E51F-08E8-472F-B525-1139F7A8DF5A}" type="slidenum">
              <a:rPr lang="es-AR" smtClean="0"/>
              <a:t>2</a:t>
            </a:fld>
            <a:endParaRPr lang="es-AR"/>
          </a:p>
        </p:txBody>
      </p:sp>
    </p:spTree>
    <p:extLst>
      <p:ext uri="{BB962C8B-B14F-4D97-AF65-F5344CB8AC3E}">
        <p14:creationId xmlns:p14="http://schemas.microsoft.com/office/powerpoint/2010/main" val="16158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-FILOSOFIA: involucra a todos los integrantes. Por lo cual implica un trabajo con todos sus miembros. </a:t>
            </a:r>
            <a:r>
              <a:rPr lang="es-AR" sz="1200" b="0" i="0" u="none" strike="noStrike" baseline="0" dirty="0">
                <a:solidFill>
                  <a:srgbClr val="000000"/>
                </a:solidFill>
                <a:latin typeface="Meta Plus Normal"/>
              </a:rPr>
              <a:t>SACADO DE PUNTO 2): </a:t>
            </a:r>
            <a:r>
              <a:rPr lang="es-ES" sz="1200" b="0" i="0" u="none" strike="noStrike" baseline="0" dirty="0">
                <a:solidFill>
                  <a:srgbClr val="000000"/>
                </a:solidFill>
                <a:latin typeface="Meta Plus Normal"/>
              </a:rPr>
              <a:t>Supone otro de los principios fundamentales de calidad total en la gestión. También forma parte de la tradición de nuestro sector </a:t>
            </a:r>
            <a:r>
              <a:rPr lang="es-ES" sz="1200" b="1" i="0" u="none" strike="noStrike" baseline="0" dirty="0">
                <a:solidFill>
                  <a:srgbClr val="000000"/>
                </a:solidFill>
                <a:latin typeface="Meta Plus Bold"/>
              </a:rPr>
              <a:t>dar valor a las personas </a:t>
            </a:r>
            <a:r>
              <a:rPr lang="es-ES" sz="1200" b="0" i="0" u="none" strike="noStrike" baseline="0" dirty="0">
                <a:solidFill>
                  <a:srgbClr val="000000"/>
                </a:solidFill>
                <a:latin typeface="Meta Plus Normal"/>
              </a:rPr>
              <a:t>que trabajan en la organización –las y los profesionales, voluntariado, socios, colaboradores…-y considerarles el factor principal de éxito de nuestras organizaciones, proyectos y servicios. </a:t>
            </a:r>
          </a:p>
          <a:p>
            <a:r>
              <a:rPr lang="es-AR" dirty="0"/>
              <a:t>–ESTRATEGIA: postulaciones para financiamiento </a:t>
            </a:r>
          </a:p>
          <a:p>
            <a:r>
              <a:rPr lang="es-AR" dirty="0"/>
              <a:t>-PRACTICA: innovación</a:t>
            </a:r>
          </a:p>
          <a:p>
            <a:r>
              <a:rPr lang="es-AR" dirty="0"/>
              <a:t>-SISTEMA DE GESTIONAR:</a:t>
            </a:r>
          </a:p>
          <a:p>
            <a:endParaRPr lang="es-AR" sz="1200" b="1" i="0" u="none" strike="noStrike" baseline="0" dirty="0">
              <a:solidFill>
                <a:srgbClr val="000000"/>
              </a:solidFill>
              <a:latin typeface="Meta Plus Normal"/>
            </a:endParaRPr>
          </a:p>
          <a:p>
            <a:r>
              <a:rPr lang="es-AR" sz="1200" b="1" i="0" u="none" strike="noStrike" baseline="0" dirty="0">
                <a:solidFill>
                  <a:srgbClr val="000000"/>
                </a:solidFill>
                <a:latin typeface="Meta Plus Normal"/>
              </a:rPr>
              <a:t>1) ORIENTACION AL CLIENTE</a:t>
            </a:r>
            <a:r>
              <a:rPr lang="es-AR" sz="1200" b="0" i="0" u="none" strike="noStrike" baseline="0" dirty="0">
                <a:solidFill>
                  <a:srgbClr val="000000"/>
                </a:solidFill>
                <a:latin typeface="Meta Plus Normal"/>
              </a:rPr>
              <a:t> </a:t>
            </a:r>
          </a:p>
          <a:p>
            <a:r>
              <a:rPr lang="es-ES" sz="1200" b="0" i="0" u="none" strike="noStrike" baseline="0" dirty="0">
                <a:solidFill>
                  <a:srgbClr val="000000"/>
                </a:solidFill>
                <a:latin typeface="Meta Plus Normal"/>
              </a:rPr>
              <a:t>Comprometerse con la calidad supone realizar un </a:t>
            </a:r>
            <a:r>
              <a:rPr lang="es-ES" sz="1200" b="1" i="0" u="none" strike="noStrike" baseline="0" dirty="0">
                <a:solidFill>
                  <a:srgbClr val="000000"/>
                </a:solidFill>
                <a:latin typeface="Meta Plus Bold"/>
              </a:rPr>
              <a:t>esfuerzo por conocer y entender las expectativas de la totalidad de nuestro sistema – cliente</a:t>
            </a:r>
            <a:r>
              <a:rPr lang="es-ES" sz="1200" b="0" i="0" u="none" strike="noStrike" baseline="0" dirty="0">
                <a:solidFill>
                  <a:srgbClr val="000000"/>
                </a:solidFill>
                <a:latin typeface="Meta Plus Normal"/>
              </a:rPr>
              <a:t>, que es quien va a evaluar la organización. </a:t>
            </a:r>
          </a:p>
          <a:p>
            <a:endParaRPr lang="es-ES" sz="1200" b="0" i="0" u="none" strike="noStrike" baseline="0" dirty="0">
              <a:solidFill>
                <a:srgbClr val="000000"/>
              </a:solidFill>
              <a:latin typeface="Meta Plus Normal"/>
            </a:endParaRPr>
          </a:p>
          <a:p>
            <a:r>
              <a:rPr lang="es-ES" sz="1200" b="0" i="0" u="none" strike="noStrike" baseline="0" dirty="0">
                <a:solidFill>
                  <a:srgbClr val="000000"/>
                </a:solidFill>
                <a:latin typeface="Meta Plus Normal"/>
              </a:rPr>
              <a:t>Si bien lo vamos a ver mas adelante, es importante mencionar la creciente la preocupación por hacer partícipes a las y los destinatarios de los servicios de su propio itinerario (educativo, de mantenimiento o recuperación de la salud, de inclusión…) o por implicarlos y promover su protagonismo en el desarrollo de las actividades, en la planificación de su propio proceso, desde la elección del servicio o actividad que les resulta más adecuado. Este tipo de aspectos se están formalizando en el marco de una perspectiva de derechos. En este sentido, la calidad no es únicamente una estrategia para mejorar la gestión de las organizaciones sino un </a:t>
            </a:r>
            <a:r>
              <a:rPr lang="es-ES" sz="1200" b="1" i="0" u="none" strike="noStrike" baseline="0" dirty="0">
                <a:solidFill>
                  <a:srgbClr val="000000"/>
                </a:solidFill>
                <a:latin typeface="Meta Plus Bold"/>
              </a:rPr>
              <a:t>deber ético </a:t>
            </a:r>
            <a:r>
              <a:rPr lang="es-ES" sz="1200" b="0" i="0" u="none" strike="noStrike" baseline="0" dirty="0">
                <a:solidFill>
                  <a:srgbClr val="000000"/>
                </a:solidFill>
                <a:latin typeface="Meta Plus Normal"/>
              </a:rPr>
              <a:t>cuando trabajamos por, para y con personas. </a:t>
            </a:r>
          </a:p>
          <a:p>
            <a:endParaRPr lang="es-ES" sz="1200" b="1" i="0" u="none" strike="noStrike" baseline="0" dirty="0">
              <a:solidFill>
                <a:srgbClr val="000000"/>
              </a:solidFill>
              <a:latin typeface="Meta Plus Normal"/>
            </a:endParaRPr>
          </a:p>
          <a:p>
            <a:r>
              <a:rPr lang="es-ES" sz="1200" b="1" i="0" u="none" strike="noStrike" baseline="0" dirty="0">
                <a:solidFill>
                  <a:srgbClr val="000000"/>
                </a:solidFill>
                <a:latin typeface="Meta Plus Normal"/>
              </a:rPr>
              <a:t>2) </a:t>
            </a:r>
            <a:r>
              <a:rPr lang="es-AR" sz="1200" b="1" i="0" u="none" strike="noStrike" baseline="0" dirty="0">
                <a:solidFill>
                  <a:srgbClr val="000000"/>
                </a:solidFill>
                <a:latin typeface="Meta Plus Bold"/>
              </a:rPr>
              <a:t>MEJORA CONTINUA </a:t>
            </a:r>
          </a:p>
          <a:p>
            <a:r>
              <a:rPr lang="es-AR" sz="1200" b="1" i="0" u="none" strike="noStrike" baseline="0" dirty="0">
                <a:solidFill>
                  <a:srgbClr val="000000"/>
                </a:solidFill>
                <a:latin typeface="Meta Plus Bold"/>
              </a:rPr>
              <a:t>3) PARTICIPACION DE LAS Y LOS TRABAJADORES </a:t>
            </a:r>
          </a:p>
          <a:p>
            <a:r>
              <a:rPr lang="es-AR" sz="1200" b="1" i="0" u="none" strike="noStrike" baseline="0" dirty="0">
                <a:solidFill>
                  <a:srgbClr val="000000"/>
                </a:solidFill>
                <a:latin typeface="Meta Plus Bold"/>
              </a:rPr>
              <a:t>4) TRABAJO EN RED  </a:t>
            </a:r>
            <a:endParaRPr lang="es-AR" dirty="0"/>
          </a:p>
          <a:p>
            <a:endParaRPr lang="es-AR" dirty="0"/>
          </a:p>
          <a:p>
            <a:endParaRPr lang="es-AR" dirty="0"/>
          </a:p>
        </p:txBody>
      </p:sp>
      <p:sp>
        <p:nvSpPr>
          <p:cNvPr id="4" name="Marcador de número de diapositiva 3"/>
          <p:cNvSpPr>
            <a:spLocks noGrp="1"/>
          </p:cNvSpPr>
          <p:nvPr>
            <p:ph type="sldNum" sz="quarter" idx="5"/>
          </p:nvPr>
        </p:nvSpPr>
        <p:spPr/>
        <p:txBody>
          <a:bodyPr/>
          <a:lstStyle/>
          <a:p>
            <a:fld id="{0BB8E51F-08E8-472F-B525-1139F7A8DF5A}" type="slidenum">
              <a:rPr lang="es-AR" smtClean="0"/>
              <a:t>3</a:t>
            </a:fld>
            <a:endParaRPr lang="es-AR"/>
          </a:p>
        </p:txBody>
      </p:sp>
    </p:spTree>
    <p:extLst>
      <p:ext uri="{BB962C8B-B14F-4D97-AF65-F5344CB8AC3E}">
        <p14:creationId xmlns:p14="http://schemas.microsoft.com/office/powerpoint/2010/main" val="53543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-FILOSOFIA: involucra a todos los integrantes. Por lo cual implica un trabajo con todos sus miembros. </a:t>
            </a:r>
            <a:r>
              <a:rPr lang="es-AR" sz="1200" b="0" i="0" u="none" strike="noStrike" baseline="0" dirty="0">
                <a:solidFill>
                  <a:srgbClr val="000000"/>
                </a:solidFill>
                <a:latin typeface="Meta Plus Normal"/>
              </a:rPr>
              <a:t>SACADO DE PUNTO 2): </a:t>
            </a:r>
            <a:r>
              <a:rPr lang="es-ES" sz="1200" b="0" i="0" u="none" strike="noStrike" baseline="0" dirty="0">
                <a:solidFill>
                  <a:srgbClr val="000000"/>
                </a:solidFill>
                <a:latin typeface="Meta Plus Normal"/>
              </a:rPr>
              <a:t>Supone otro de los principios fundamentales de calidad total en la gestión. También forma parte de la tradición de nuestro sector </a:t>
            </a:r>
            <a:r>
              <a:rPr lang="es-ES" sz="1200" b="1" i="0" u="none" strike="noStrike" baseline="0" dirty="0">
                <a:solidFill>
                  <a:srgbClr val="000000"/>
                </a:solidFill>
                <a:latin typeface="Meta Plus Bold"/>
              </a:rPr>
              <a:t>dar valor a las personas </a:t>
            </a:r>
            <a:r>
              <a:rPr lang="es-ES" sz="1200" b="0" i="0" u="none" strike="noStrike" baseline="0" dirty="0">
                <a:solidFill>
                  <a:srgbClr val="000000"/>
                </a:solidFill>
                <a:latin typeface="Meta Plus Normal"/>
              </a:rPr>
              <a:t>que trabajan en la organización –las y los profesionales, voluntariado, socios, colaboradores…-y considerarles el factor principal de éxito de nuestras organizaciones, proyectos y servicios. </a:t>
            </a:r>
          </a:p>
          <a:p>
            <a:r>
              <a:rPr lang="es-AR" dirty="0"/>
              <a:t>–ESTRATEGIA: postulaciones para financiamiento </a:t>
            </a:r>
          </a:p>
          <a:p>
            <a:r>
              <a:rPr lang="es-AR" dirty="0"/>
              <a:t>-PRACTICA: innovación</a:t>
            </a:r>
          </a:p>
          <a:p>
            <a:r>
              <a:rPr lang="es-AR" dirty="0"/>
              <a:t>-SISTEMA DE GESTIONAR:</a:t>
            </a:r>
          </a:p>
          <a:p>
            <a:endParaRPr lang="es-AR" sz="1200" b="1" i="0" u="none" strike="noStrike" baseline="0" dirty="0">
              <a:solidFill>
                <a:srgbClr val="000000"/>
              </a:solidFill>
              <a:latin typeface="Meta Plus Normal"/>
            </a:endParaRPr>
          </a:p>
          <a:p>
            <a:r>
              <a:rPr lang="es-AR" sz="1200" b="1" i="0" u="none" strike="noStrike" baseline="0" dirty="0">
                <a:solidFill>
                  <a:srgbClr val="000000"/>
                </a:solidFill>
                <a:latin typeface="Meta Plus Normal"/>
              </a:rPr>
              <a:t>1) ORIENTACION AL CLIENTE</a:t>
            </a:r>
            <a:r>
              <a:rPr lang="es-AR" sz="1200" b="0" i="0" u="none" strike="noStrike" baseline="0" dirty="0">
                <a:solidFill>
                  <a:srgbClr val="000000"/>
                </a:solidFill>
                <a:latin typeface="Meta Plus Normal"/>
              </a:rPr>
              <a:t> </a:t>
            </a:r>
          </a:p>
          <a:p>
            <a:r>
              <a:rPr lang="es-ES" sz="1200" b="0" i="0" u="none" strike="noStrike" baseline="0" dirty="0">
                <a:solidFill>
                  <a:srgbClr val="000000"/>
                </a:solidFill>
                <a:latin typeface="Meta Plus Normal"/>
              </a:rPr>
              <a:t>Comprometerse con la calidad supone realizar un </a:t>
            </a:r>
            <a:r>
              <a:rPr lang="es-ES" sz="1200" b="1" i="0" u="none" strike="noStrike" baseline="0" dirty="0">
                <a:solidFill>
                  <a:srgbClr val="000000"/>
                </a:solidFill>
                <a:latin typeface="Meta Plus Bold"/>
              </a:rPr>
              <a:t>esfuerzo por conocer y entender las expectativas de la totalidad de nuestro sistema – cliente</a:t>
            </a:r>
            <a:r>
              <a:rPr lang="es-ES" sz="1200" b="0" i="0" u="none" strike="noStrike" baseline="0" dirty="0">
                <a:solidFill>
                  <a:srgbClr val="000000"/>
                </a:solidFill>
                <a:latin typeface="Meta Plus Normal"/>
              </a:rPr>
              <a:t>, que es quien va a evaluar la organización. </a:t>
            </a:r>
          </a:p>
          <a:p>
            <a:endParaRPr lang="es-ES" sz="1200" b="0" i="0" u="none" strike="noStrike" baseline="0" dirty="0">
              <a:solidFill>
                <a:srgbClr val="000000"/>
              </a:solidFill>
              <a:latin typeface="Meta Plus Normal"/>
            </a:endParaRPr>
          </a:p>
          <a:p>
            <a:r>
              <a:rPr lang="es-ES" sz="1200" b="0" i="0" u="none" strike="noStrike" baseline="0" dirty="0">
                <a:solidFill>
                  <a:srgbClr val="000000"/>
                </a:solidFill>
                <a:latin typeface="Meta Plus Normal"/>
              </a:rPr>
              <a:t>Si bien lo vamos a ver mas adelante, es importante mencionar la creciente la preocupación por hacer partícipes a las y los destinatarios de los servicios de su propio itinerario (educativo, de mantenimiento o recuperación de la salud, de inclusión…) o por implicarlos y promover su protagonismo en el desarrollo de las actividades, en la planificación de su propio proceso, desde la elección del servicio o actividad que les resulta más adecuado. Este tipo de aspectos se están formalizando en el marco de una perspectiva de derechos. En este sentido, la calidad no es únicamente una estrategia para mejorar la gestión de las organizaciones sino un </a:t>
            </a:r>
            <a:r>
              <a:rPr lang="es-ES" sz="1200" b="1" i="0" u="none" strike="noStrike" baseline="0" dirty="0">
                <a:solidFill>
                  <a:srgbClr val="000000"/>
                </a:solidFill>
                <a:latin typeface="Meta Plus Bold"/>
              </a:rPr>
              <a:t>deber ético </a:t>
            </a:r>
            <a:r>
              <a:rPr lang="es-ES" sz="1200" b="0" i="0" u="none" strike="noStrike" baseline="0" dirty="0">
                <a:solidFill>
                  <a:srgbClr val="000000"/>
                </a:solidFill>
                <a:latin typeface="Meta Plus Normal"/>
              </a:rPr>
              <a:t>cuando trabajamos por, para y con personas. </a:t>
            </a:r>
          </a:p>
          <a:p>
            <a:endParaRPr lang="es-ES" sz="1200" b="1" i="0" u="none" strike="noStrike" baseline="0" dirty="0">
              <a:solidFill>
                <a:srgbClr val="000000"/>
              </a:solidFill>
              <a:latin typeface="Meta Plus Normal"/>
            </a:endParaRPr>
          </a:p>
          <a:p>
            <a:r>
              <a:rPr lang="es-ES" sz="1200" b="1" i="0" u="none" strike="noStrike" baseline="0" dirty="0">
                <a:solidFill>
                  <a:srgbClr val="000000"/>
                </a:solidFill>
                <a:latin typeface="Meta Plus Normal"/>
              </a:rPr>
              <a:t>2) </a:t>
            </a:r>
            <a:r>
              <a:rPr lang="es-AR" sz="1200" b="1" i="0" u="none" strike="noStrike" baseline="0" dirty="0">
                <a:solidFill>
                  <a:srgbClr val="000000"/>
                </a:solidFill>
                <a:latin typeface="Meta Plus Bold"/>
              </a:rPr>
              <a:t>MEJORA CONTINUA </a:t>
            </a:r>
          </a:p>
          <a:p>
            <a:r>
              <a:rPr lang="es-AR" sz="1200" b="1" i="0" u="none" strike="noStrike" baseline="0" dirty="0">
                <a:solidFill>
                  <a:srgbClr val="000000"/>
                </a:solidFill>
                <a:latin typeface="Meta Plus Bold"/>
              </a:rPr>
              <a:t>3) PARTICIPACION DE LAS Y LOS TRABAJADORES </a:t>
            </a:r>
          </a:p>
          <a:p>
            <a:r>
              <a:rPr lang="es-AR" sz="1200" b="1" i="0" u="none" strike="noStrike" baseline="0" dirty="0">
                <a:solidFill>
                  <a:srgbClr val="000000"/>
                </a:solidFill>
                <a:latin typeface="Meta Plus Bold"/>
              </a:rPr>
              <a:t>4) TRABAJO EN RED  </a:t>
            </a:r>
            <a:endParaRPr lang="es-AR" dirty="0"/>
          </a:p>
          <a:p>
            <a:endParaRPr lang="es-AR" dirty="0"/>
          </a:p>
          <a:p>
            <a:endParaRPr lang="es-AR" dirty="0"/>
          </a:p>
        </p:txBody>
      </p:sp>
      <p:sp>
        <p:nvSpPr>
          <p:cNvPr id="4" name="Marcador de número de diapositiva 3"/>
          <p:cNvSpPr>
            <a:spLocks noGrp="1"/>
          </p:cNvSpPr>
          <p:nvPr>
            <p:ph type="sldNum" sz="quarter" idx="5"/>
          </p:nvPr>
        </p:nvSpPr>
        <p:spPr/>
        <p:txBody>
          <a:bodyPr/>
          <a:lstStyle/>
          <a:p>
            <a:fld id="{0BB8E51F-08E8-472F-B525-1139F7A8DF5A}" type="slidenum">
              <a:rPr lang="es-AR" smtClean="0"/>
              <a:t>4</a:t>
            </a:fld>
            <a:endParaRPr lang="es-AR"/>
          </a:p>
        </p:txBody>
      </p:sp>
    </p:spTree>
    <p:extLst>
      <p:ext uri="{BB962C8B-B14F-4D97-AF65-F5344CB8AC3E}">
        <p14:creationId xmlns:p14="http://schemas.microsoft.com/office/powerpoint/2010/main" val="80541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lnSpc>
                <a:spcPct val="90000"/>
              </a:lnSpc>
              <a:spcBef>
                <a:spcPts val="1000"/>
              </a:spcBef>
              <a:spcAft>
                <a:spcPts val="0"/>
              </a:spcAft>
              <a:buClr>
                <a:schemeClr val="dk1"/>
              </a:buClr>
              <a:buSzPts val="2800"/>
              <a:buNone/>
            </a:pPr>
            <a:r>
              <a:rPr lang="es-AR" b="1" dirty="0">
                <a:solidFill>
                  <a:schemeClr val="accent2"/>
                </a:solidFill>
              </a:rPr>
              <a:t>MODELO DE GESTIÓN DE CALIDAD </a:t>
            </a:r>
            <a:endParaRPr lang="es-ES" sz="1200" b="1" dirty="0">
              <a:solidFill>
                <a:schemeClr val="accent2"/>
              </a:solidFill>
            </a:endParaRPr>
          </a:p>
          <a:p>
            <a:pPr marL="457200" lvl="0" indent="-457200" algn="l" rtl="0">
              <a:lnSpc>
                <a:spcPct val="90000"/>
              </a:lnSpc>
              <a:spcBef>
                <a:spcPts val="1000"/>
              </a:spcBef>
              <a:spcAft>
                <a:spcPts val="0"/>
              </a:spcAft>
              <a:buClr>
                <a:schemeClr val="dk1"/>
              </a:buClr>
              <a:buSzPts val="2800"/>
              <a:buFontTx/>
              <a:buChar char="-"/>
            </a:pPr>
            <a:r>
              <a:rPr lang="es-ES" sz="2800" dirty="0"/>
              <a:t>No es algo nuevo </a:t>
            </a:r>
            <a:r>
              <a:rPr lang="es-ES" i="1" dirty="0"/>
              <a:t>(un traje nuevo que nos ponemos)</a:t>
            </a:r>
            <a:r>
              <a:rPr lang="es-ES" sz="2800" dirty="0"/>
              <a:t>, en el sentido de despojarnos de los anterior y arrancar de cero.</a:t>
            </a:r>
            <a:endParaRPr lang="es-ES" sz="1200" dirty="0"/>
          </a:p>
          <a:p>
            <a:pPr marL="457200" lvl="0" indent="-457200" algn="l" rtl="0">
              <a:lnSpc>
                <a:spcPct val="90000"/>
              </a:lnSpc>
              <a:spcBef>
                <a:spcPts val="1000"/>
              </a:spcBef>
              <a:spcAft>
                <a:spcPts val="0"/>
              </a:spcAft>
              <a:buClr>
                <a:schemeClr val="dk1"/>
              </a:buClr>
              <a:buSzPts val="2800"/>
              <a:buFontTx/>
              <a:buChar char="-"/>
            </a:pPr>
            <a:r>
              <a:rPr lang="es-ES" sz="2800" dirty="0"/>
              <a:t>Es un </a:t>
            </a:r>
            <a:r>
              <a:rPr lang="es-ES" sz="2800" b="1" dirty="0"/>
              <a:t>instrumento </a:t>
            </a:r>
            <a:r>
              <a:rPr lang="es-ES" sz="2800" dirty="0"/>
              <a:t>que nos permite:</a:t>
            </a:r>
            <a:endParaRPr lang="es-ES" sz="1200" dirty="0"/>
          </a:p>
          <a:p>
            <a:pPr marL="914400" lvl="1" indent="-457200" algn="l" rtl="0">
              <a:lnSpc>
                <a:spcPct val="90000"/>
              </a:lnSpc>
              <a:spcBef>
                <a:spcPts val="1000"/>
              </a:spcBef>
              <a:spcAft>
                <a:spcPts val="0"/>
              </a:spcAft>
              <a:buClr>
                <a:schemeClr val="dk1"/>
              </a:buClr>
              <a:buSzPts val="2800"/>
              <a:buFontTx/>
              <a:buChar char="-"/>
            </a:pPr>
            <a:r>
              <a:rPr lang="es-ES" sz="2400" dirty="0"/>
              <a:t>Incorporar principios de gestión y buenas prácticas de otras organizaciones </a:t>
            </a:r>
            <a:endParaRPr lang="es-ES" sz="2300" b="0" dirty="0">
              <a:solidFill>
                <a:schemeClr val="tx1"/>
              </a:solidFill>
            </a:endParaRPr>
          </a:p>
          <a:p>
            <a:pPr marL="914400" lvl="1" indent="-457200" algn="l" rtl="0">
              <a:lnSpc>
                <a:spcPct val="90000"/>
              </a:lnSpc>
              <a:spcBef>
                <a:spcPts val="1000"/>
              </a:spcBef>
              <a:spcAft>
                <a:spcPts val="0"/>
              </a:spcAft>
              <a:buClr>
                <a:schemeClr val="dk1"/>
              </a:buClr>
              <a:buSzPts val="2800"/>
              <a:buFontTx/>
              <a:buChar char="-"/>
            </a:pPr>
            <a:r>
              <a:rPr lang="es-ES" sz="3600" b="1" dirty="0">
                <a:solidFill>
                  <a:srgbClr val="FF0000"/>
                </a:solidFill>
              </a:rPr>
              <a:t>Hacer emerger, formalizar, impulsar y comunicar  lo mejor de nuestras organizaciones </a:t>
            </a:r>
            <a:r>
              <a:rPr lang="es-ES" sz="3600" b="1" dirty="0"/>
              <a:t> </a:t>
            </a:r>
          </a:p>
          <a:p>
            <a:pPr marL="0" lvl="0" indent="0" algn="l" rtl="0">
              <a:lnSpc>
                <a:spcPct val="90000"/>
              </a:lnSpc>
              <a:spcBef>
                <a:spcPts val="0"/>
              </a:spcBef>
              <a:spcAft>
                <a:spcPts val="0"/>
              </a:spcAft>
              <a:buClr>
                <a:schemeClr val="dk1"/>
              </a:buClr>
              <a:buSzPts val="2800"/>
              <a:buNone/>
            </a:pPr>
            <a:endParaRPr lang="es-AR" dirty="0"/>
          </a:p>
          <a:p>
            <a:pPr marL="0" lvl="0" indent="0" algn="l" rtl="0">
              <a:lnSpc>
                <a:spcPct val="90000"/>
              </a:lnSpc>
              <a:spcBef>
                <a:spcPts val="0"/>
              </a:spcBef>
              <a:spcAft>
                <a:spcPts val="0"/>
              </a:spcAft>
              <a:buClr>
                <a:schemeClr val="dk1"/>
              </a:buClr>
              <a:buSzPts val="2800"/>
              <a:buNone/>
            </a:pPr>
            <a:r>
              <a:rPr lang="es-AR" dirty="0"/>
              <a:t>1) “Saber hacer”: nuestra línea de base, </a:t>
            </a:r>
            <a:r>
              <a:rPr lang="es-ES" dirty="0"/>
              <a:t>Surge de la práctica y por eso las organizaciones han desempeñado históricamente una función social de innovación. </a:t>
            </a:r>
            <a:r>
              <a:rPr lang="es-ES" sz="1800" b="1" i="0" dirty="0"/>
              <a:t>(siempre están haciendo, incluso con escasos recursos/cercanía al territorio, muchas veces allí donde el Estado no llega)</a:t>
            </a:r>
            <a:r>
              <a:rPr lang="es-ES" b="1" i="0" dirty="0"/>
              <a:t> </a:t>
            </a:r>
          </a:p>
          <a:p>
            <a:pPr marL="0" lvl="0" indent="0" algn="l" rtl="0">
              <a:lnSpc>
                <a:spcPct val="90000"/>
              </a:lnSpc>
              <a:spcBef>
                <a:spcPts val="1000"/>
              </a:spcBef>
              <a:spcAft>
                <a:spcPts val="0"/>
              </a:spcAft>
              <a:buClr>
                <a:schemeClr val="dk1"/>
              </a:buClr>
              <a:buSzPts val="2800"/>
              <a:buNone/>
            </a:pPr>
            <a:r>
              <a:rPr lang="es-ES" dirty="0"/>
              <a:t>2) La formalización (y transmisión) de la experiencia es un recurso fundamental para responder a nuevas necesidades. </a:t>
            </a:r>
            <a:r>
              <a:rPr lang="es-ES" sz="2300" b="1" i="0" dirty="0"/>
              <a:t>(buenas prácticas)</a:t>
            </a:r>
            <a:r>
              <a:rPr lang="es-ES" b="1" i="0" dirty="0"/>
              <a:t> </a:t>
            </a:r>
            <a:r>
              <a:rPr lang="es-ES" dirty="0"/>
              <a:t>y una condición de mejora continua.</a:t>
            </a:r>
          </a:p>
          <a:p>
            <a:pPr marL="0" marR="0" lvl="0" indent="0" algn="just" defTabSz="914400" rtl="0" eaLnBrk="1" fontAlgn="auto" latinLnBrk="0" hangingPunct="1">
              <a:lnSpc>
                <a:spcPct val="107000"/>
              </a:lnSpc>
              <a:spcBef>
                <a:spcPts val="0"/>
              </a:spcBef>
              <a:spcAft>
                <a:spcPts val="0"/>
              </a:spcAft>
              <a:buClr>
                <a:schemeClr val="dk1"/>
              </a:buClr>
              <a:buSzPts val="2400"/>
              <a:buFontTx/>
              <a:buNone/>
              <a:tabLst/>
              <a:defRPr/>
            </a:pPr>
            <a:endParaRPr lang="es-AR" sz="1200" dirty="0"/>
          </a:p>
          <a:p>
            <a:pPr marL="0" marR="0" lvl="0" indent="0" algn="just" defTabSz="914400" rtl="0" eaLnBrk="1" fontAlgn="auto" latinLnBrk="0" hangingPunct="1">
              <a:lnSpc>
                <a:spcPct val="107000"/>
              </a:lnSpc>
              <a:spcBef>
                <a:spcPts val="0"/>
              </a:spcBef>
              <a:spcAft>
                <a:spcPts val="0"/>
              </a:spcAft>
              <a:buClr>
                <a:schemeClr val="dk1"/>
              </a:buClr>
              <a:buSzPts val="2400"/>
              <a:buFontTx/>
              <a:buNone/>
              <a:tabLst/>
              <a:defRPr/>
            </a:pPr>
            <a:endParaRPr lang="es-AR" sz="1200" dirty="0"/>
          </a:p>
          <a:p>
            <a:pPr marL="0" marR="0" lvl="0" indent="0" algn="just" defTabSz="914400" rtl="0" eaLnBrk="1" fontAlgn="auto" latinLnBrk="0" hangingPunct="1">
              <a:lnSpc>
                <a:spcPct val="107000"/>
              </a:lnSpc>
              <a:spcBef>
                <a:spcPts val="0"/>
              </a:spcBef>
              <a:spcAft>
                <a:spcPts val="0"/>
              </a:spcAft>
              <a:buClr>
                <a:schemeClr val="dk1"/>
              </a:buClr>
              <a:buSzPts val="2400"/>
              <a:buFontTx/>
              <a:buNone/>
              <a:tabLst/>
              <a:defRPr/>
            </a:pPr>
            <a:r>
              <a:rPr lang="es-AR" sz="1200" dirty="0"/>
              <a:t>Gestión de la calidad como gestión por procesos: </a:t>
            </a:r>
            <a:r>
              <a:rPr lang="es-ES" sz="1200" dirty="0">
                <a:solidFill>
                  <a:srgbClr val="FF0000"/>
                </a:solidFill>
                <a:latin typeface="Calibri"/>
                <a:ea typeface="Calibri"/>
                <a:cs typeface="Calibri"/>
                <a:sym typeface="Calibri"/>
              </a:rPr>
              <a:t>No puede existir un sistema de calidad sin gestión por procesos. </a:t>
            </a:r>
            <a:endParaRPr lang="es-ES" sz="1200" dirty="0">
              <a:solidFill>
                <a:srgbClr val="FF0000"/>
              </a:solidFill>
              <a:latin typeface="Arial"/>
              <a:ea typeface="Arial"/>
              <a:cs typeface="Arial"/>
              <a:sym typeface="Arial"/>
            </a:endParaRPr>
          </a:p>
          <a:p>
            <a:pPr marL="0" lvl="0" indent="0" algn="ctr" rtl="0">
              <a:lnSpc>
                <a:spcPct val="45833"/>
              </a:lnSpc>
              <a:spcBef>
                <a:spcPts val="2100"/>
              </a:spcBef>
              <a:spcAft>
                <a:spcPts val="0"/>
              </a:spcAft>
              <a:buClr>
                <a:srgbClr val="000000"/>
              </a:buClr>
              <a:buSzPts val="2400"/>
              <a:buNone/>
            </a:pPr>
            <a:r>
              <a:rPr lang="es-ES" sz="1200" b="1" dirty="0">
                <a:solidFill>
                  <a:srgbClr val="000000"/>
                </a:solidFill>
                <a:latin typeface="Calibri"/>
                <a:ea typeface="Calibri"/>
                <a:cs typeface="Calibri"/>
                <a:sym typeface="Calibri"/>
              </a:rPr>
              <a:t>¿QUÉ ES UN PROCESO?</a:t>
            </a:r>
            <a:endParaRPr lang="es-ES" dirty="0"/>
          </a:p>
          <a:p>
            <a:pPr marL="0" lvl="0" indent="0" algn="just" rtl="0">
              <a:lnSpc>
                <a:spcPct val="150000"/>
              </a:lnSpc>
              <a:spcBef>
                <a:spcPts val="2100"/>
              </a:spcBef>
              <a:spcAft>
                <a:spcPts val="0"/>
              </a:spcAft>
              <a:buClr>
                <a:srgbClr val="000000"/>
              </a:buClr>
              <a:buSzPts val="2400"/>
              <a:buNone/>
            </a:pPr>
            <a:r>
              <a:rPr lang="es-ES" sz="1200" dirty="0">
                <a:solidFill>
                  <a:srgbClr val="000000"/>
                </a:solidFill>
                <a:latin typeface="Calibri"/>
                <a:ea typeface="Calibri"/>
                <a:cs typeface="Calibri"/>
                <a:sym typeface="Calibri"/>
              </a:rPr>
              <a:t>Una</a:t>
            </a:r>
            <a:r>
              <a:rPr lang="es-ES" sz="1200" b="1" dirty="0">
                <a:solidFill>
                  <a:srgbClr val="000000"/>
                </a:solidFill>
                <a:latin typeface="Calibri"/>
                <a:ea typeface="Calibri"/>
                <a:cs typeface="Calibri"/>
                <a:sym typeface="Calibri"/>
              </a:rPr>
              <a:t> secuencia de actividades</a:t>
            </a:r>
            <a:r>
              <a:rPr lang="es-ES" sz="1200" dirty="0">
                <a:solidFill>
                  <a:srgbClr val="000000"/>
                </a:solidFill>
                <a:latin typeface="Calibri"/>
                <a:ea typeface="Calibri"/>
                <a:cs typeface="Calibri"/>
                <a:sym typeface="Calibri"/>
              </a:rPr>
              <a:t>, mutuamente relacionadas, que transforman “entradas” (información, recursos) en resultados (productos o servicios) añadiendo valor para el cliente/destinatario. ¡Cada actividad por separado debe añadir valor! ROMPEMOS CON LA JERARQUIE TODO ES SIMETRICO EN TERMINOS DE SU CAPAC DE AÑADIR VALOR </a:t>
            </a:r>
            <a:endParaRPr lang="es-ES" dirty="0"/>
          </a:p>
          <a:p>
            <a:pPr marL="0" lvl="0" indent="0" algn="just" rtl="0">
              <a:lnSpc>
                <a:spcPct val="150000"/>
              </a:lnSpc>
              <a:spcBef>
                <a:spcPts val="2100"/>
              </a:spcBef>
              <a:spcAft>
                <a:spcPts val="0"/>
              </a:spcAft>
              <a:buClr>
                <a:srgbClr val="000000"/>
              </a:buClr>
              <a:buSzPts val="1800"/>
              <a:buNone/>
            </a:pPr>
            <a:r>
              <a:rPr lang="es-ES" sz="1050" i="1" dirty="0">
                <a:solidFill>
                  <a:srgbClr val="000000"/>
                </a:solidFill>
                <a:latin typeface="Calibri"/>
                <a:ea typeface="Calibri"/>
                <a:cs typeface="Calibri"/>
                <a:sym typeface="Calibri"/>
              </a:rPr>
              <a:t>(Dicho de forma más sencilla, un proceso es lo que hacemos, empleando la información y los recursos de los que disponemos, para tratar de conseguir lo mejor para el cliente/destinatario y de la forma más eficiente)</a:t>
            </a:r>
            <a:endParaRPr lang="es-ES" sz="1050" dirty="0">
              <a:latin typeface="Arial"/>
              <a:ea typeface="Arial"/>
              <a:cs typeface="Arial"/>
              <a:sym typeface="Arial"/>
            </a:endParaRPr>
          </a:p>
          <a:p>
            <a:pPr marL="0" lvl="0" indent="0" algn="ctr" rtl="0">
              <a:lnSpc>
                <a:spcPct val="80000"/>
              </a:lnSpc>
              <a:spcBef>
                <a:spcPts val="0"/>
              </a:spcBef>
              <a:spcAft>
                <a:spcPts val="0"/>
              </a:spcAft>
              <a:buClr>
                <a:srgbClr val="000000"/>
              </a:buClr>
              <a:buSzPts val="2400"/>
              <a:buNone/>
            </a:pPr>
            <a:r>
              <a:rPr lang="es-ES" sz="1200" b="1" dirty="0">
                <a:solidFill>
                  <a:srgbClr val="000000"/>
                </a:solidFill>
                <a:latin typeface="Calibri"/>
                <a:ea typeface="Calibri"/>
                <a:cs typeface="Calibri"/>
                <a:sym typeface="Calibri"/>
              </a:rPr>
              <a:t>¿CUÁLES SON LAS CARACTERÍSTICAS DE TODO PROCESO?</a:t>
            </a:r>
            <a:endParaRPr lang="es-ES" dirty="0"/>
          </a:p>
          <a:p>
            <a:pPr marL="0" lvl="0" indent="0" algn="l" rtl="0">
              <a:lnSpc>
                <a:spcPct val="80000"/>
              </a:lnSpc>
              <a:spcBef>
                <a:spcPts val="2100"/>
              </a:spcBef>
              <a:spcAft>
                <a:spcPts val="0"/>
              </a:spcAft>
              <a:buClr>
                <a:srgbClr val="000000"/>
              </a:buClr>
              <a:buSzPts val="2400"/>
              <a:buNone/>
            </a:pPr>
            <a:r>
              <a:rPr lang="es-ES" sz="1200" u="sng" dirty="0">
                <a:solidFill>
                  <a:srgbClr val="FF0000"/>
                </a:solidFill>
                <a:latin typeface="Calibri"/>
                <a:ea typeface="Calibri"/>
                <a:cs typeface="Calibri"/>
                <a:sym typeface="Calibri"/>
              </a:rPr>
              <a:t>Las características de todo proceso son la variabilidad y la repetitividad. </a:t>
            </a:r>
            <a:endParaRPr lang="es-ES" sz="1200" u="sng" dirty="0">
              <a:solidFill>
                <a:srgbClr val="FF0000"/>
              </a:solidFill>
              <a:latin typeface="Arial"/>
              <a:ea typeface="Arial"/>
              <a:cs typeface="Arial"/>
              <a:sym typeface="Arial"/>
            </a:endParaRPr>
          </a:p>
          <a:p>
            <a:pPr marL="342900" lvl="0" indent="-342900" algn="l" rtl="0">
              <a:lnSpc>
                <a:spcPct val="80000"/>
              </a:lnSpc>
              <a:spcBef>
                <a:spcPts val="2100"/>
              </a:spcBef>
              <a:spcAft>
                <a:spcPts val="0"/>
              </a:spcAft>
              <a:buClr>
                <a:srgbClr val="000000"/>
              </a:buClr>
              <a:buSzPts val="2400"/>
              <a:buFont typeface="Arial"/>
              <a:buChar char="•"/>
            </a:pPr>
            <a:r>
              <a:rPr lang="es-ES" sz="1200" u="sng" dirty="0">
                <a:solidFill>
                  <a:srgbClr val="FF0000"/>
                </a:solidFill>
                <a:latin typeface="Calibri"/>
                <a:ea typeface="Calibri"/>
                <a:cs typeface="Calibri"/>
                <a:sym typeface="Calibri"/>
              </a:rPr>
              <a:t>La </a:t>
            </a:r>
            <a:r>
              <a:rPr lang="es-ES" sz="1200" b="1" u="sng" dirty="0">
                <a:solidFill>
                  <a:srgbClr val="FF0000"/>
                </a:solidFill>
                <a:latin typeface="Calibri"/>
                <a:ea typeface="Calibri"/>
                <a:cs typeface="Calibri"/>
                <a:sym typeface="Calibri"/>
              </a:rPr>
              <a:t>variabilidad --</a:t>
            </a:r>
            <a:r>
              <a:rPr lang="es-ES" sz="1200" u="sng" dirty="0">
                <a:solidFill>
                  <a:srgbClr val="FF0000"/>
                </a:solidFill>
                <a:latin typeface="Calibri"/>
                <a:ea typeface="Calibri"/>
                <a:cs typeface="Calibri"/>
                <a:sym typeface="Calibri"/>
              </a:rPr>
              <a:t> se busca reducirla, encontrar la mejor manera de realizar el proceso y que todos lo realicen del mismo modo (en lo posible).</a:t>
            </a:r>
            <a:endParaRPr lang="es-ES" sz="1200" u="sng" dirty="0">
              <a:solidFill>
                <a:srgbClr val="FF0000"/>
              </a:solidFill>
              <a:latin typeface="Arial"/>
              <a:ea typeface="Arial"/>
              <a:cs typeface="Arial"/>
              <a:sym typeface="Arial"/>
            </a:endParaRPr>
          </a:p>
          <a:p>
            <a:pPr marL="0" lvl="0" indent="0" algn="ctr" rtl="0">
              <a:lnSpc>
                <a:spcPct val="90000"/>
              </a:lnSpc>
              <a:spcBef>
                <a:spcPts val="0"/>
              </a:spcBef>
              <a:spcAft>
                <a:spcPts val="0"/>
              </a:spcAft>
              <a:buClr>
                <a:srgbClr val="000000"/>
              </a:buClr>
              <a:buSzPts val="2400"/>
              <a:buNone/>
            </a:pPr>
            <a:r>
              <a:rPr lang="es-ES" sz="1200" u="sng" dirty="0">
                <a:solidFill>
                  <a:srgbClr val="FF0000"/>
                </a:solidFill>
                <a:latin typeface="Calibri"/>
                <a:ea typeface="Calibri"/>
                <a:cs typeface="Calibri"/>
                <a:sym typeface="Calibri"/>
              </a:rPr>
              <a:t>La </a:t>
            </a:r>
            <a:r>
              <a:rPr lang="es-ES" sz="1200" b="1" u="sng" dirty="0">
                <a:solidFill>
                  <a:srgbClr val="FF0000"/>
                </a:solidFill>
                <a:latin typeface="Calibri"/>
                <a:ea typeface="Calibri"/>
                <a:cs typeface="Calibri"/>
                <a:sym typeface="Calibri"/>
              </a:rPr>
              <a:t>repetitividad --</a:t>
            </a:r>
            <a:r>
              <a:rPr lang="es-ES" sz="1200" u="sng" dirty="0">
                <a:solidFill>
                  <a:srgbClr val="FF0000"/>
                </a:solidFill>
                <a:latin typeface="Calibri"/>
                <a:ea typeface="Calibri"/>
                <a:cs typeface="Calibri"/>
                <a:sym typeface="Calibri"/>
              </a:rPr>
              <a:t> los procesos se repiten, y precisamente esta característica nos permite formalizarlos y mejorarlos a partir de la experiencia. </a:t>
            </a:r>
            <a:r>
              <a:rPr lang="es-ES" sz="1200" i="1" u="sng" dirty="0">
                <a:solidFill>
                  <a:srgbClr val="FF0000"/>
                </a:solidFill>
                <a:latin typeface="Calibri"/>
                <a:ea typeface="Calibri"/>
                <a:cs typeface="Calibri"/>
                <a:sym typeface="Calibri"/>
              </a:rPr>
              <a:t>(Por ello es conveniente tener en cuenta esta “posibilidad de mejora a partir de su repetitividad” como un criterio en la con­sideración de una actividad de la organización como proceso. Si se trata de actividades que realizamos de forma ocasional o que constituyen excepciones, a no ser que cuenten con un importante valor estratégico, </a:t>
            </a:r>
            <a:r>
              <a:rPr lang="es-ES" sz="1200" i="1" dirty="0">
                <a:solidFill>
                  <a:srgbClr val="000000"/>
                </a:solidFill>
                <a:latin typeface="Calibri"/>
                <a:ea typeface="Calibri"/>
                <a:cs typeface="Calibri"/>
                <a:sym typeface="Calibri"/>
              </a:rPr>
              <a:t>resultará más conveniente no considerarlos procesos)</a:t>
            </a:r>
            <a:r>
              <a:rPr lang="es-ES" sz="1200" b="1" dirty="0">
                <a:solidFill>
                  <a:srgbClr val="000000"/>
                </a:solidFill>
                <a:latin typeface="Calibri"/>
                <a:ea typeface="Calibri"/>
                <a:cs typeface="Calibri"/>
                <a:sym typeface="Calibri"/>
              </a:rPr>
              <a:t> </a:t>
            </a:r>
          </a:p>
          <a:p>
            <a:pPr marL="0" lvl="0" indent="0" algn="ctr" rtl="0">
              <a:lnSpc>
                <a:spcPct val="90000"/>
              </a:lnSpc>
              <a:spcBef>
                <a:spcPts val="0"/>
              </a:spcBef>
              <a:spcAft>
                <a:spcPts val="0"/>
              </a:spcAft>
              <a:buClr>
                <a:srgbClr val="000000"/>
              </a:buClr>
              <a:buSzPts val="2400"/>
              <a:buNone/>
            </a:pPr>
            <a:endParaRPr lang="es-ES" sz="1200" b="1" dirty="0">
              <a:solidFill>
                <a:srgbClr val="000000"/>
              </a:solidFill>
              <a:latin typeface="Calibri"/>
              <a:ea typeface="Calibri"/>
              <a:cs typeface="Calibri"/>
              <a:sym typeface="Calibri"/>
            </a:endParaRPr>
          </a:p>
          <a:p>
            <a:pPr marL="0" lvl="0" indent="0" algn="ctr" rtl="0">
              <a:lnSpc>
                <a:spcPct val="90000"/>
              </a:lnSpc>
              <a:spcBef>
                <a:spcPts val="0"/>
              </a:spcBef>
              <a:spcAft>
                <a:spcPts val="0"/>
              </a:spcAft>
              <a:buClr>
                <a:srgbClr val="000000"/>
              </a:buClr>
              <a:buSzPts val="2400"/>
              <a:buNone/>
            </a:pPr>
            <a:r>
              <a:rPr lang="es-ES" sz="1200" b="1" dirty="0">
                <a:solidFill>
                  <a:srgbClr val="000000"/>
                </a:solidFill>
                <a:latin typeface="Calibri"/>
                <a:ea typeface="Calibri"/>
                <a:cs typeface="Calibri"/>
                <a:sym typeface="Calibri"/>
              </a:rPr>
              <a:t>¿QUÉ ES GESTIONAR UN PROCESO?</a:t>
            </a:r>
            <a:endParaRPr lang="es-ES" sz="1200" dirty="0">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000000"/>
              </a:buClr>
              <a:buSzPts val="2400"/>
              <a:buNone/>
            </a:pPr>
            <a:r>
              <a:rPr lang="es-ES" sz="1200" b="1" dirty="0">
                <a:solidFill>
                  <a:srgbClr val="000000"/>
                </a:solidFill>
                <a:latin typeface="Arial"/>
                <a:ea typeface="Arial"/>
                <a:cs typeface="Arial"/>
                <a:sym typeface="Arial"/>
              </a:rPr>
              <a:t> </a:t>
            </a:r>
            <a:r>
              <a:rPr lang="es-ES" sz="1200" dirty="0">
                <a:solidFill>
                  <a:srgbClr val="000000"/>
                </a:solidFill>
                <a:latin typeface="Arial"/>
                <a:ea typeface="Arial"/>
                <a:cs typeface="Arial"/>
                <a:sym typeface="Arial"/>
              </a:rPr>
              <a:t>Los objetivos de la gestión de los procesos son estabilizar y mejorar el proceso: </a:t>
            </a:r>
            <a:endParaRPr lang="es-ES" sz="1200" dirty="0">
              <a:latin typeface="Arial"/>
              <a:ea typeface="Arial"/>
              <a:cs typeface="Arial"/>
              <a:sym typeface="Arial"/>
            </a:endParaRPr>
          </a:p>
          <a:p>
            <a:pPr marL="228600" lvl="0" indent="-228600" algn="just" rtl="0">
              <a:lnSpc>
                <a:spcPct val="90000"/>
              </a:lnSpc>
              <a:spcBef>
                <a:spcPts val="2100"/>
              </a:spcBef>
              <a:spcAft>
                <a:spcPts val="0"/>
              </a:spcAft>
              <a:buClr>
                <a:srgbClr val="000000"/>
              </a:buClr>
              <a:buSzPts val="2400"/>
              <a:buChar char="•"/>
            </a:pPr>
            <a:r>
              <a:rPr lang="es-ES" sz="1200" b="1" dirty="0">
                <a:solidFill>
                  <a:srgbClr val="000000"/>
                </a:solidFill>
                <a:latin typeface="Arial"/>
                <a:ea typeface="Arial"/>
                <a:cs typeface="Arial"/>
                <a:sym typeface="Arial"/>
              </a:rPr>
              <a:t>Estabilizándolo</a:t>
            </a:r>
            <a:r>
              <a:rPr lang="es-ES" sz="1200" dirty="0">
                <a:solidFill>
                  <a:srgbClr val="000000"/>
                </a:solidFill>
                <a:latin typeface="Arial"/>
                <a:ea typeface="Arial"/>
                <a:cs typeface="Arial"/>
                <a:sym typeface="Arial"/>
              </a:rPr>
              <a:t>, para reducir al máximo las variaciones y las irregularidades del proceso. </a:t>
            </a:r>
            <a:endParaRPr lang="es-ES" sz="1200" dirty="0">
              <a:latin typeface="Arial"/>
              <a:ea typeface="Arial"/>
              <a:cs typeface="Arial"/>
              <a:sym typeface="Arial"/>
            </a:endParaRPr>
          </a:p>
          <a:p>
            <a:pPr marL="228600" lvl="0" indent="-228600" algn="l" rtl="0">
              <a:lnSpc>
                <a:spcPct val="90000"/>
              </a:lnSpc>
              <a:spcBef>
                <a:spcPts val="2100"/>
              </a:spcBef>
              <a:spcAft>
                <a:spcPts val="0"/>
              </a:spcAft>
              <a:buClr>
                <a:srgbClr val="000000"/>
              </a:buClr>
              <a:buSzPts val="2400"/>
              <a:buChar char="•"/>
            </a:pPr>
            <a:r>
              <a:rPr lang="es-ES" sz="1200" b="1" dirty="0">
                <a:solidFill>
                  <a:srgbClr val="000000"/>
                </a:solidFill>
                <a:latin typeface="Arial"/>
                <a:ea typeface="Arial"/>
                <a:cs typeface="Arial"/>
                <a:sym typeface="Arial"/>
              </a:rPr>
              <a:t>Mejorándolo</a:t>
            </a:r>
            <a:r>
              <a:rPr lang="es-ES" sz="1200" dirty="0">
                <a:solidFill>
                  <a:srgbClr val="000000"/>
                </a:solidFill>
                <a:latin typeface="Arial"/>
                <a:ea typeface="Arial"/>
                <a:cs typeface="Arial"/>
                <a:sym typeface="Arial"/>
              </a:rPr>
              <a:t>, a través de un conjunto de acciones dirigidas a cambiar la “forma estabili­zada” del proceso y adaptarlo mejor a las expectativas de las personas destinatarias. </a:t>
            </a:r>
            <a:endParaRPr lang="es-ES" sz="1200" dirty="0">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lang="es-ES" sz="1200" dirty="0"/>
          </a:p>
          <a:p>
            <a:pPr marL="0" lvl="0" indent="0" algn="ctr" rtl="0">
              <a:lnSpc>
                <a:spcPct val="90000"/>
              </a:lnSpc>
              <a:spcBef>
                <a:spcPts val="0"/>
              </a:spcBef>
              <a:spcAft>
                <a:spcPts val="0"/>
              </a:spcAft>
              <a:buClr>
                <a:srgbClr val="000000"/>
              </a:buClr>
              <a:buSzPts val="2400"/>
              <a:buNone/>
            </a:pPr>
            <a:r>
              <a:rPr lang="es-ES" sz="1200" b="1" dirty="0">
                <a:solidFill>
                  <a:srgbClr val="000000"/>
                </a:solidFill>
                <a:latin typeface="Calibri"/>
                <a:ea typeface="Calibri"/>
                <a:cs typeface="Calibri"/>
                <a:sym typeface="Calibri"/>
              </a:rPr>
              <a:t>¿CÓMO REALIZAMOS ESTA MEJORA?</a:t>
            </a:r>
            <a:endParaRPr lang="es-ES" dirty="0"/>
          </a:p>
          <a:p>
            <a:pPr marL="0" lvl="0" indent="0" algn="ctr" rtl="0">
              <a:lnSpc>
                <a:spcPct val="90000"/>
              </a:lnSpc>
              <a:spcBef>
                <a:spcPts val="1000"/>
              </a:spcBef>
              <a:spcAft>
                <a:spcPts val="0"/>
              </a:spcAft>
              <a:buClr>
                <a:schemeClr val="dk1"/>
              </a:buClr>
              <a:buSzPts val="2400"/>
              <a:buNone/>
            </a:pPr>
            <a:endParaRPr lang="es-ES" sz="1200" b="1" dirty="0">
              <a:solidFill>
                <a:srgbClr val="000000"/>
              </a:solidFill>
              <a:latin typeface="Calibri"/>
              <a:ea typeface="Calibri"/>
              <a:cs typeface="Calibri"/>
              <a:sym typeface="Calibri"/>
            </a:endParaRPr>
          </a:p>
          <a:p>
            <a:pPr marL="0" lvl="0" indent="0" algn="ctr" rtl="0">
              <a:lnSpc>
                <a:spcPct val="90000"/>
              </a:lnSpc>
              <a:spcBef>
                <a:spcPts val="1000"/>
              </a:spcBef>
              <a:spcAft>
                <a:spcPts val="0"/>
              </a:spcAft>
              <a:buClr>
                <a:srgbClr val="FF0000"/>
              </a:buClr>
              <a:buSzPts val="3600"/>
              <a:buNone/>
            </a:pPr>
            <a:r>
              <a:rPr lang="es-ES" sz="1800" b="1" i="0" u="none" strike="noStrike" dirty="0">
                <a:solidFill>
                  <a:srgbClr val="FF0000"/>
                </a:solidFill>
                <a:latin typeface="Arial"/>
                <a:ea typeface="Arial"/>
                <a:cs typeface="Arial"/>
                <a:sym typeface="Arial"/>
              </a:rPr>
              <a:t>Planificar, Actuar, Evaluar, Mejorar</a:t>
            </a:r>
          </a:p>
          <a:p>
            <a:pPr marL="0" lvl="0" indent="0" algn="ctr" rtl="0">
              <a:lnSpc>
                <a:spcPct val="90000"/>
              </a:lnSpc>
              <a:spcBef>
                <a:spcPts val="1000"/>
              </a:spcBef>
              <a:spcAft>
                <a:spcPts val="0"/>
              </a:spcAft>
              <a:buClr>
                <a:srgbClr val="FF0000"/>
              </a:buClr>
              <a:buSzPts val="3600"/>
              <a:buNone/>
            </a:pPr>
            <a:endParaRPr lang="es-ES" sz="1800" b="1" dirty="0">
              <a:solidFill>
                <a:srgbClr val="FF0000"/>
              </a:solidFill>
              <a:latin typeface="Arial"/>
              <a:ea typeface="Arial"/>
              <a:cs typeface="Arial"/>
              <a:sym typeface="Arial"/>
            </a:endParaRPr>
          </a:p>
          <a:p>
            <a:pPr marL="0" lvl="0" indent="0" algn="ctr" rtl="0">
              <a:lnSpc>
                <a:spcPct val="115000"/>
              </a:lnSpc>
              <a:spcBef>
                <a:spcPts val="1200"/>
              </a:spcBef>
              <a:spcAft>
                <a:spcPts val="0"/>
              </a:spcAft>
              <a:buClr>
                <a:schemeClr val="dk1"/>
              </a:buClr>
              <a:buSzPts val="1100"/>
              <a:buFont typeface="Arial"/>
              <a:buNone/>
            </a:pPr>
            <a:r>
              <a:rPr lang="es-ES" sz="1200" b="1" dirty="0">
                <a:solidFill>
                  <a:srgbClr val="000000"/>
                </a:solidFill>
              </a:rPr>
              <a:t>GESTIÓN DE PROGRAMAS</a:t>
            </a:r>
            <a:endParaRPr lang="es-ES" sz="800" dirty="0">
              <a:latin typeface="Arial"/>
              <a:ea typeface="Arial"/>
              <a:cs typeface="Arial"/>
              <a:sym typeface="Arial"/>
            </a:endParaRPr>
          </a:p>
          <a:p>
            <a:endParaRPr lang="es-AR" dirty="0"/>
          </a:p>
          <a:p>
            <a:endParaRPr lang="es-AR" dirty="0"/>
          </a:p>
          <a:p>
            <a:endParaRPr lang="es-AR" dirty="0"/>
          </a:p>
          <a:p>
            <a:endParaRPr lang="es-AR" dirty="0"/>
          </a:p>
        </p:txBody>
      </p:sp>
      <p:sp>
        <p:nvSpPr>
          <p:cNvPr id="4" name="Marcador de número de diapositiva 3"/>
          <p:cNvSpPr>
            <a:spLocks noGrp="1"/>
          </p:cNvSpPr>
          <p:nvPr>
            <p:ph type="sldNum" sz="quarter" idx="5"/>
          </p:nvPr>
        </p:nvSpPr>
        <p:spPr/>
        <p:txBody>
          <a:bodyPr/>
          <a:lstStyle/>
          <a:p>
            <a:fld id="{0BB8E51F-08E8-472F-B525-1139F7A8DF5A}" type="slidenum">
              <a:rPr lang="es-AR" smtClean="0"/>
              <a:t>5</a:t>
            </a:fld>
            <a:endParaRPr lang="es-AR"/>
          </a:p>
        </p:txBody>
      </p:sp>
    </p:spTree>
    <p:extLst>
      <p:ext uri="{BB962C8B-B14F-4D97-AF65-F5344CB8AC3E}">
        <p14:creationId xmlns:p14="http://schemas.microsoft.com/office/powerpoint/2010/main" val="347463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800" b="0" i="1" u="none" strike="noStrike" baseline="0" dirty="0">
                <a:latin typeface="Times New Roman" panose="02020603050405020304" pitchFamily="18" charset="0"/>
              </a:rPr>
              <a:t>Evalúe las fortalezas y debilidades de la gestión de programas y servicios:</a:t>
            </a:r>
          </a:p>
          <a:p>
            <a:pPr algn="l"/>
            <a:r>
              <a:rPr lang="es-ES" sz="1800" b="0" i="0" u="none" strike="noStrike" baseline="0" dirty="0">
                <a:latin typeface="Wingdings-Regular"/>
              </a:rPr>
              <a:t>-</a:t>
            </a:r>
            <a:r>
              <a:rPr lang="es-ES" sz="1800" b="0" i="0" u="none" strike="noStrike" baseline="0" dirty="0">
                <a:latin typeface="Times New Roman" panose="02020603050405020304" pitchFamily="18" charset="0"/>
              </a:rPr>
              <a:t>Planificación (identificación de necesidades, fijación de objetivos, alternativas de</a:t>
            </a:r>
          </a:p>
          <a:p>
            <a:pPr algn="l"/>
            <a:r>
              <a:rPr lang="es-ES" sz="1800" b="0" i="0" u="none" strike="noStrike" baseline="0" dirty="0">
                <a:latin typeface="Times New Roman" panose="02020603050405020304" pitchFamily="18" charset="0"/>
              </a:rPr>
              <a:t>costos, elaboración de sistemas de evaluación</a:t>
            </a:r>
          </a:p>
          <a:p>
            <a:pPr marL="285750" indent="-285750" algn="l">
              <a:buFontTx/>
              <a:buChar char="-"/>
            </a:pPr>
            <a:r>
              <a:rPr lang="es-ES" sz="1800" b="0" i="0" u="none" strike="noStrike" baseline="0" dirty="0">
                <a:latin typeface="Times New Roman" panose="02020603050405020304" pitchFamily="18" charset="0"/>
              </a:rPr>
              <a:t>Ejecución (cumplimiento de cronogramas, coordinación de actividades)</a:t>
            </a:r>
          </a:p>
          <a:p>
            <a:pPr marL="0" indent="0" algn="l">
              <a:buFontTx/>
              <a:buNone/>
            </a:pPr>
            <a:r>
              <a:rPr lang="es-ES" sz="1800" b="0" i="0" u="none" strike="noStrike" baseline="0" dirty="0">
                <a:latin typeface="Times New Roman" panose="02020603050405020304" pitchFamily="18" charset="0"/>
              </a:rPr>
              <a:t>-</a:t>
            </a:r>
            <a:r>
              <a:rPr lang="es-ES" sz="1800" b="0" i="0" u="none" strike="noStrike" baseline="0" dirty="0">
                <a:latin typeface="Wingdings-Regular"/>
              </a:rPr>
              <a:t> </a:t>
            </a:r>
            <a:r>
              <a:rPr lang="es-ES" sz="1800" b="0" i="0" u="none" strike="noStrike" baseline="0" dirty="0">
                <a:latin typeface="Times New Roman" panose="02020603050405020304" pitchFamily="18" charset="0"/>
              </a:rPr>
              <a:t>Monitoreo (proyectos y programas, sistemas de evaluación del progreso,</a:t>
            </a:r>
          </a:p>
          <a:p>
            <a:pPr algn="l"/>
            <a:r>
              <a:rPr lang="es-ES" sz="1800" b="0" i="0" u="none" strike="noStrike" baseline="0" dirty="0">
                <a:latin typeface="Times New Roman" panose="02020603050405020304" pitchFamily="18" charset="0"/>
              </a:rPr>
              <a:t>comunicación de retroalimentación a los interesados directos). DEL USO DE RECURSOS</a:t>
            </a:r>
            <a:endParaRPr lang="es-AR" dirty="0"/>
          </a:p>
        </p:txBody>
      </p:sp>
      <p:sp>
        <p:nvSpPr>
          <p:cNvPr id="4" name="Marcador de número de diapositiva 3"/>
          <p:cNvSpPr>
            <a:spLocks noGrp="1"/>
          </p:cNvSpPr>
          <p:nvPr>
            <p:ph type="sldNum" sz="quarter" idx="5"/>
          </p:nvPr>
        </p:nvSpPr>
        <p:spPr/>
        <p:txBody>
          <a:bodyPr/>
          <a:lstStyle/>
          <a:p>
            <a:fld id="{0BB8E51F-08E8-472F-B525-1139F7A8DF5A}" type="slidenum">
              <a:rPr lang="es-AR" smtClean="0"/>
              <a:t>6</a:t>
            </a:fld>
            <a:endParaRPr lang="es-AR"/>
          </a:p>
        </p:txBody>
      </p:sp>
    </p:spTree>
    <p:extLst>
      <p:ext uri="{BB962C8B-B14F-4D97-AF65-F5344CB8AC3E}">
        <p14:creationId xmlns:p14="http://schemas.microsoft.com/office/powerpoint/2010/main" val="119985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i="0" u="none" strike="noStrike" baseline="0" dirty="0">
                <a:solidFill>
                  <a:srgbClr val="000000"/>
                </a:solidFill>
                <a:latin typeface="Meta Plus Bold"/>
              </a:rPr>
              <a:t>Ordenar y sistematizar los procedimientos</a:t>
            </a:r>
            <a:r>
              <a:rPr lang="es-ES" sz="1000" b="0" i="0" u="none" strike="noStrike" baseline="0" dirty="0">
                <a:solidFill>
                  <a:srgbClr val="000000"/>
                </a:solidFill>
                <a:latin typeface="Meta Plus Normal"/>
              </a:rPr>
              <a:t>, agilizándolos, simplificándolos, mejorándolos y evaluándolos de forma más eficaz, demostrando que se siguen procedimientos adecuados en la intervención social.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baseline="0" dirty="0">
                <a:solidFill>
                  <a:srgbClr val="000000"/>
                </a:solidFill>
                <a:latin typeface="Meta Plus Bold"/>
              </a:rPr>
              <a:t>Motivar a las personas que trabajan en la organización, aumentar su participación y su identificación </a:t>
            </a:r>
            <a:r>
              <a:rPr lang="es-ES" sz="1200" b="0" i="0" u="none" strike="noStrike" baseline="0" dirty="0">
                <a:solidFill>
                  <a:srgbClr val="000000"/>
                </a:solidFill>
                <a:latin typeface="Meta Plus Normal"/>
              </a:rPr>
              <a:t>con los objetivos de la entidad. </a:t>
            </a:r>
            <a:r>
              <a:rPr lang="es-AR" sz="2400" dirty="0">
                <a:solidFill>
                  <a:srgbClr val="FF0000"/>
                </a:solidFill>
              </a:rPr>
              <a:t>DISMINUIR LA ROTACIÓN</a:t>
            </a:r>
            <a:endParaRPr lang="es-AR" sz="1100" dirty="0">
              <a:solidFill>
                <a:srgbClr val="FF0000"/>
              </a:solidFill>
            </a:endParaRPr>
          </a:p>
          <a:p>
            <a:r>
              <a:rPr lang="es-ES" sz="1200" b="0" i="0" u="none" strike="noStrike" baseline="0" dirty="0">
                <a:solidFill>
                  <a:srgbClr val="000000"/>
                </a:solidFill>
                <a:latin typeface="Meta Plus Normal"/>
              </a:rPr>
              <a:t>Promover una mayor </a:t>
            </a:r>
            <a:r>
              <a:rPr lang="es-ES" sz="1200" b="1" i="0" u="none" strike="noStrike" baseline="0" dirty="0">
                <a:solidFill>
                  <a:srgbClr val="000000"/>
                </a:solidFill>
                <a:latin typeface="Meta Plus Bold"/>
              </a:rPr>
              <a:t>participación de las personas destinatarias </a:t>
            </a:r>
            <a:r>
              <a:rPr lang="es-ES" sz="1200" b="0" i="0" u="none" strike="noStrike" baseline="0" dirty="0">
                <a:solidFill>
                  <a:srgbClr val="000000"/>
                </a:solidFill>
                <a:latin typeface="Meta Plus Normal"/>
              </a:rPr>
              <a:t>de los servicios en la intervención y en la gestión, reconociéndoles como sujetos y otorgándoles mayores derechos. </a:t>
            </a:r>
          </a:p>
          <a:p>
            <a:r>
              <a:rPr lang="es-ES" sz="1200" b="0" i="0" u="none" strike="noStrike" baseline="0" dirty="0">
                <a:solidFill>
                  <a:srgbClr val="000000"/>
                </a:solidFill>
                <a:latin typeface="Meta Plus Normal"/>
              </a:rPr>
              <a:t>Aumentar la </a:t>
            </a:r>
            <a:r>
              <a:rPr lang="es-ES" sz="1200" b="1" i="0" u="none" strike="noStrike" baseline="0" dirty="0">
                <a:solidFill>
                  <a:srgbClr val="000000"/>
                </a:solidFill>
                <a:latin typeface="Meta Plus Bold"/>
              </a:rPr>
              <a:t>creación y transmisión del conocimiento o saber hacer </a:t>
            </a:r>
            <a:r>
              <a:rPr lang="es-ES" sz="1200" b="0" i="0" u="none" strike="noStrike" baseline="0" dirty="0">
                <a:solidFill>
                  <a:srgbClr val="000000"/>
                </a:solidFill>
                <a:latin typeface="Meta Plus Normal"/>
              </a:rPr>
              <a:t>de la entidad. </a:t>
            </a:r>
          </a:p>
          <a:p>
            <a:endParaRPr lang="es-AR" dirty="0"/>
          </a:p>
          <a:p>
            <a:endParaRPr lang="es-AR" dirty="0"/>
          </a:p>
        </p:txBody>
      </p:sp>
      <p:sp>
        <p:nvSpPr>
          <p:cNvPr id="4" name="Marcador de número de diapositiva 3"/>
          <p:cNvSpPr>
            <a:spLocks noGrp="1"/>
          </p:cNvSpPr>
          <p:nvPr>
            <p:ph type="sldNum" sz="quarter" idx="5"/>
          </p:nvPr>
        </p:nvSpPr>
        <p:spPr/>
        <p:txBody>
          <a:bodyPr/>
          <a:lstStyle/>
          <a:p>
            <a:fld id="{0BB8E51F-08E8-472F-B525-1139F7A8DF5A}" type="slidenum">
              <a:rPr lang="es-AR" smtClean="0"/>
              <a:t>7</a:t>
            </a:fld>
            <a:endParaRPr lang="es-AR"/>
          </a:p>
        </p:txBody>
      </p:sp>
    </p:spTree>
    <p:extLst>
      <p:ext uri="{BB962C8B-B14F-4D97-AF65-F5344CB8AC3E}">
        <p14:creationId xmlns:p14="http://schemas.microsoft.com/office/powerpoint/2010/main" val="207429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baseline="0" dirty="0">
                <a:solidFill>
                  <a:srgbClr val="000000"/>
                </a:solidFill>
                <a:latin typeface="Meta Plus Normal"/>
              </a:rPr>
              <a:t>Es cada vez mayor la preocupación por hacer partícipes a las y los destinatarios de los servicios de su propio itinerario (educativo, de mantenimiento o recuperación de la salud, de inclusión…) o por desarrollar sus capacidades implicándoles y promoviendo su protagonismo en el desarrollo de las actividades, en la planificación de su propio proceso o, al menos, en la elección del servicio o actividad que les resulta más adecuado. Este tipo de aspectos se están formalizando, de hecho, progresivamente en las cartas de derechos y obligaciones de las y los usuarios de diferentes sistemas de servicios (salud, servicios sociales…). </a:t>
            </a:r>
            <a:endParaRPr lang="es-AR" dirty="0"/>
          </a:p>
          <a:p>
            <a:r>
              <a:rPr lang="es-AR" dirty="0"/>
              <a:t>PROCESO DE abajo hacia </a:t>
            </a:r>
            <a:r>
              <a:rPr lang="es-AR" dirty="0" err="1"/>
              <a:t>arrib</a:t>
            </a:r>
            <a:endParaRPr lang="es-AR" dirty="0"/>
          </a:p>
          <a:p>
            <a:endParaRPr lang="es-AR" dirty="0"/>
          </a:p>
        </p:txBody>
      </p:sp>
      <p:sp>
        <p:nvSpPr>
          <p:cNvPr id="4" name="Marcador de número de diapositiva 3"/>
          <p:cNvSpPr>
            <a:spLocks noGrp="1"/>
          </p:cNvSpPr>
          <p:nvPr>
            <p:ph type="sldNum" sz="quarter" idx="5"/>
          </p:nvPr>
        </p:nvSpPr>
        <p:spPr/>
        <p:txBody>
          <a:bodyPr/>
          <a:lstStyle/>
          <a:p>
            <a:fld id="{0BB8E51F-08E8-472F-B525-1139F7A8DF5A}" type="slidenum">
              <a:rPr lang="es-AR" smtClean="0"/>
              <a:t>8</a:t>
            </a:fld>
            <a:endParaRPr lang="es-AR"/>
          </a:p>
        </p:txBody>
      </p:sp>
    </p:spTree>
    <p:extLst>
      <p:ext uri="{BB962C8B-B14F-4D97-AF65-F5344CB8AC3E}">
        <p14:creationId xmlns:p14="http://schemas.microsoft.com/office/powerpoint/2010/main" val="93459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60704-EF4B-433E-B9F3-52F081F0F1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B7DFFC51-EB13-4405-8ED8-1225C9363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BE2BCD6-8383-4853-ABB6-03E7E67237C6}"/>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5" name="Marcador de pie de página 4">
            <a:extLst>
              <a:ext uri="{FF2B5EF4-FFF2-40B4-BE49-F238E27FC236}">
                <a16:creationId xmlns:a16="http://schemas.microsoft.com/office/drawing/2014/main" id="{B0E0A53B-BB7A-42AC-B8A6-D8C357FC81C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3ABD5A5-29EF-4511-892F-5F252AE85D49}"/>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59085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C270A5-D8A2-40C2-92D7-0C573CC79D2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1B1758B-373B-48C0-9469-5E495634252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B389EFC-6E77-4B77-A255-40EF9629DB2B}"/>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5" name="Marcador de pie de página 4">
            <a:extLst>
              <a:ext uri="{FF2B5EF4-FFF2-40B4-BE49-F238E27FC236}">
                <a16:creationId xmlns:a16="http://schemas.microsoft.com/office/drawing/2014/main" id="{8FFDBCAF-9D0A-49FD-99F4-891AF0300D7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C65E5E6-E4AF-46B5-A822-086589C0D158}"/>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399012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D965CA-C9C6-4C58-9BB3-DFAE5ABB67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174ACA26-8836-44D4-982D-EC580626479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03D174D-8BAF-47D7-BB4B-C14CE4BC6C8F}"/>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5" name="Marcador de pie de página 4">
            <a:extLst>
              <a:ext uri="{FF2B5EF4-FFF2-40B4-BE49-F238E27FC236}">
                <a16:creationId xmlns:a16="http://schemas.microsoft.com/office/drawing/2014/main" id="{B41C184D-DFF1-45AA-B4C8-BF2BB7F2818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CB5521A-FF4E-4CA8-84F4-A651CD3CD1C4}"/>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382906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A1235-90CA-4C7E-A6F1-4D98DF4E6DC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FF2BEAB8-C6BB-44B1-BCF9-14D7FFAC209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D6A6614-8B25-480A-AD4B-6B8A91EE80FE}"/>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5" name="Marcador de pie de página 4">
            <a:extLst>
              <a:ext uri="{FF2B5EF4-FFF2-40B4-BE49-F238E27FC236}">
                <a16:creationId xmlns:a16="http://schemas.microsoft.com/office/drawing/2014/main" id="{E0CC180B-7F3B-4808-B674-49198ECB7BF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AD9B550-D37E-429B-9853-ECA23CC093C1}"/>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281602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53468-5FE1-4369-A181-924C292E3C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4705670-FCB7-4B2B-868D-48FB5641AE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B3C328A-96A1-4870-86BC-FC596D7144D3}"/>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5" name="Marcador de pie de página 4">
            <a:extLst>
              <a:ext uri="{FF2B5EF4-FFF2-40B4-BE49-F238E27FC236}">
                <a16:creationId xmlns:a16="http://schemas.microsoft.com/office/drawing/2014/main" id="{7A50A788-5619-4BCB-8B25-AEB6B282586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CB8F2D9-3B76-465A-8ADD-DB5BDBAF1E8B}"/>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228626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9306B-4A3F-48B9-AFA0-927365B824A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99962FB-76BC-4C81-9C9A-2AE56839AB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04D8D1AD-FA1B-4C7A-8F17-4CD7B9012EE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DD0BEC65-C5FC-484A-B459-9281BCA3B0A3}"/>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6" name="Marcador de pie de página 5">
            <a:extLst>
              <a:ext uri="{FF2B5EF4-FFF2-40B4-BE49-F238E27FC236}">
                <a16:creationId xmlns:a16="http://schemas.microsoft.com/office/drawing/2014/main" id="{DD0C4D90-37C2-4037-ABFB-01E2C3A84C7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292821C-873E-4896-859B-A57AAE0C1B66}"/>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177223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A6FA3-5DA9-4F46-9870-B1FF23A3395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6E16DCF6-FCCA-44F5-9C79-A05ACD263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3D96E8-EE49-4769-B349-B056736BF9C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791FE01D-087E-47DB-8250-FD8980AD7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B3A7A1-EDE4-4E86-9131-095E756EDE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5E0F1779-F2AE-4463-8EE6-40256C301B2A}"/>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8" name="Marcador de pie de página 7">
            <a:extLst>
              <a:ext uri="{FF2B5EF4-FFF2-40B4-BE49-F238E27FC236}">
                <a16:creationId xmlns:a16="http://schemas.microsoft.com/office/drawing/2014/main" id="{9585BBA4-9A48-4A8E-850D-D472305AC4E1}"/>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036BE2CC-BCA5-4708-8179-35F68CA0F731}"/>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346333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14D616-3EFF-4464-97C2-D14B6AF315F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D711D1B4-0223-4ECF-A570-A2BF06A7EA3F}"/>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4" name="Marcador de pie de página 3">
            <a:extLst>
              <a:ext uri="{FF2B5EF4-FFF2-40B4-BE49-F238E27FC236}">
                <a16:creationId xmlns:a16="http://schemas.microsoft.com/office/drawing/2014/main" id="{F1283C30-C6FA-4610-96DF-05B88E8E93EC}"/>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7485B5D6-B80F-45CC-9F3E-DF73122CA8A2}"/>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227163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8E7E8D-42E0-4E06-AA5E-D00AD63617E0}"/>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3" name="Marcador de pie de página 2">
            <a:extLst>
              <a:ext uri="{FF2B5EF4-FFF2-40B4-BE49-F238E27FC236}">
                <a16:creationId xmlns:a16="http://schemas.microsoft.com/office/drawing/2014/main" id="{D5016809-B569-4A53-AE78-FC9036334E2F}"/>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95EBE0C7-C462-4B5B-A4A3-C28F968D1353}"/>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403702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2102A-DE93-412B-9FE6-E1EA951453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4F9D3781-B5A7-49DC-B9DE-ACCCED0BE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FC74709C-10A7-4E40-972D-74ECFAAC7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3110311-8203-4F23-98AC-C10E75829333}"/>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6" name="Marcador de pie de página 5">
            <a:extLst>
              <a:ext uri="{FF2B5EF4-FFF2-40B4-BE49-F238E27FC236}">
                <a16:creationId xmlns:a16="http://schemas.microsoft.com/office/drawing/2014/main" id="{B0E8830E-C5E5-4536-A775-4B08775E67B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6157472-E557-4D34-8A6E-0B0C5A62FFCA}"/>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372396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A3184-4CF4-499E-AEE2-6A0A9CB162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16C023D1-4166-4C63-B65C-5A62BC9F8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0431F49C-F360-4577-A290-66C717826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8B4F2A-3965-4FED-BD7B-BDDC08DEB495}"/>
              </a:ext>
            </a:extLst>
          </p:cNvPr>
          <p:cNvSpPr>
            <a:spLocks noGrp="1"/>
          </p:cNvSpPr>
          <p:nvPr>
            <p:ph type="dt" sz="half" idx="10"/>
          </p:nvPr>
        </p:nvSpPr>
        <p:spPr/>
        <p:txBody>
          <a:bodyPr/>
          <a:lstStyle/>
          <a:p>
            <a:fld id="{DB72FC87-01FF-46C8-9073-231ED82100D8}" type="datetimeFigureOut">
              <a:rPr lang="es-AR" smtClean="0"/>
              <a:t>6/10/2022</a:t>
            </a:fld>
            <a:endParaRPr lang="es-AR"/>
          </a:p>
        </p:txBody>
      </p:sp>
      <p:sp>
        <p:nvSpPr>
          <p:cNvPr id="6" name="Marcador de pie de página 5">
            <a:extLst>
              <a:ext uri="{FF2B5EF4-FFF2-40B4-BE49-F238E27FC236}">
                <a16:creationId xmlns:a16="http://schemas.microsoft.com/office/drawing/2014/main" id="{FD9A98B8-D5B3-41B2-A058-9A86DE94997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328462BE-9F79-4F11-B10F-B01FBA06B2DB}"/>
              </a:ext>
            </a:extLst>
          </p:cNvPr>
          <p:cNvSpPr>
            <a:spLocks noGrp="1"/>
          </p:cNvSpPr>
          <p:nvPr>
            <p:ph type="sldNum" sz="quarter" idx="12"/>
          </p:nvPr>
        </p:nvSpPr>
        <p:spPr/>
        <p:txBody>
          <a:bodyPr/>
          <a:lstStyle/>
          <a:p>
            <a:fld id="{2BAF89E6-9C70-4B7B-92C3-A892496D6475}" type="slidenum">
              <a:rPr lang="es-AR" smtClean="0"/>
              <a:t>‹#›</a:t>
            </a:fld>
            <a:endParaRPr lang="es-AR"/>
          </a:p>
        </p:txBody>
      </p:sp>
    </p:spTree>
    <p:extLst>
      <p:ext uri="{BB962C8B-B14F-4D97-AF65-F5344CB8AC3E}">
        <p14:creationId xmlns:p14="http://schemas.microsoft.com/office/powerpoint/2010/main" val="327631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F9F63C2-8343-4127-A839-58E7C5520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41EAD54-71BC-4725-A7CA-D509F4BC2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AFD9E31-348A-40A4-AE69-C81D7EC8F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2FC87-01FF-46C8-9073-231ED82100D8}" type="datetimeFigureOut">
              <a:rPr lang="es-AR" smtClean="0"/>
              <a:t>6/10/2022</a:t>
            </a:fld>
            <a:endParaRPr lang="es-AR"/>
          </a:p>
        </p:txBody>
      </p:sp>
      <p:sp>
        <p:nvSpPr>
          <p:cNvPr id="5" name="Marcador de pie de página 4">
            <a:extLst>
              <a:ext uri="{FF2B5EF4-FFF2-40B4-BE49-F238E27FC236}">
                <a16:creationId xmlns:a16="http://schemas.microsoft.com/office/drawing/2014/main" id="{0A080B86-4893-418F-BACE-61051BCD8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53C1ECC6-84E2-452E-8636-AFEC00BC6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F89E6-9C70-4B7B-92C3-A892496D6475}" type="slidenum">
              <a:rPr lang="es-AR" smtClean="0"/>
              <a:t>‹#›</a:t>
            </a:fld>
            <a:endParaRPr lang="es-AR"/>
          </a:p>
        </p:txBody>
      </p:sp>
    </p:spTree>
    <p:extLst>
      <p:ext uri="{BB962C8B-B14F-4D97-AF65-F5344CB8AC3E}">
        <p14:creationId xmlns:p14="http://schemas.microsoft.com/office/powerpoint/2010/main" val="23490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FC25EC2-3F35-172D-D91F-C77AF781BD3B}"/>
              </a:ext>
            </a:extLst>
          </p:cNvPr>
          <p:cNvPicPr>
            <a:picLocks noChangeAspect="1"/>
          </p:cNvPicPr>
          <p:nvPr/>
        </p:nvPicPr>
        <p:blipFill>
          <a:blip r:embed="rId3"/>
          <a:stretch>
            <a:fillRect/>
          </a:stretch>
        </p:blipFill>
        <p:spPr>
          <a:xfrm>
            <a:off x="1334666" y="1206292"/>
            <a:ext cx="3177569" cy="3219936"/>
          </a:xfrm>
          <a:prstGeom prst="rect">
            <a:avLst/>
          </a:prstGeom>
        </p:spPr>
      </p:pic>
      <p:pic>
        <p:nvPicPr>
          <p:cNvPr id="4" name="Imagen 3" descr="Un dibujo animado con letras&#10;&#10;Descripción generada automáticamente con confianza media">
            <a:extLst>
              <a:ext uri="{FF2B5EF4-FFF2-40B4-BE49-F238E27FC236}">
                <a16:creationId xmlns:a16="http://schemas.microsoft.com/office/drawing/2014/main" id="{D4194FDD-828E-197D-E39C-223A3B875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7129" y="5407366"/>
            <a:ext cx="1828800" cy="914400"/>
          </a:xfrm>
          <a:prstGeom prst="rect">
            <a:avLst/>
          </a:prstGeom>
        </p:spPr>
      </p:pic>
      <p:sp>
        <p:nvSpPr>
          <p:cNvPr id="5" name="Título 1">
            <a:extLst>
              <a:ext uri="{FF2B5EF4-FFF2-40B4-BE49-F238E27FC236}">
                <a16:creationId xmlns:a16="http://schemas.microsoft.com/office/drawing/2014/main" id="{342338C9-B1B9-6EEC-1764-9D8F99BD9DCE}"/>
              </a:ext>
            </a:extLst>
          </p:cNvPr>
          <p:cNvSpPr>
            <a:spLocks noGrp="1"/>
          </p:cNvSpPr>
          <p:nvPr>
            <p:ph type="ctrTitle"/>
          </p:nvPr>
        </p:nvSpPr>
        <p:spPr>
          <a:xfrm>
            <a:off x="4823460" y="1226362"/>
            <a:ext cx="5173980" cy="2903220"/>
          </a:xfrm>
        </p:spPr>
        <p:txBody>
          <a:bodyPr rtlCol="0">
            <a:normAutofit/>
          </a:bodyPr>
          <a:lstStyle/>
          <a:p>
            <a:r>
              <a:rPr lang="es-ES" b="1" dirty="0">
                <a:solidFill>
                  <a:schemeClr val="accent2">
                    <a:lumMod val="75000"/>
                  </a:schemeClr>
                </a:solidFill>
                <a:latin typeface="Georgia Pro Cond Light (Títulos)"/>
              </a:rPr>
              <a:t>Gestión</a:t>
            </a:r>
            <a:r>
              <a:rPr lang="es-ES" b="1" dirty="0">
                <a:latin typeface="Georgia Pro Cond Light (Títulos)"/>
              </a:rPr>
              <a:t> </a:t>
            </a:r>
            <a:r>
              <a:rPr lang="es-ES" b="1" dirty="0">
                <a:solidFill>
                  <a:schemeClr val="accent6">
                    <a:lumMod val="75000"/>
                  </a:schemeClr>
                </a:solidFill>
                <a:latin typeface="Georgia Pro Cond Light (Títulos)"/>
              </a:rPr>
              <a:t>de Calidad </a:t>
            </a:r>
            <a:r>
              <a:rPr lang="es-ES" b="1" dirty="0">
                <a:solidFill>
                  <a:schemeClr val="accent4">
                    <a:lumMod val="60000"/>
                    <a:lumOff val="40000"/>
                  </a:schemeClr>
                </a:solidFill>
                <a:latin typeface="Georgia Pro Cond Light (Títulos)"/>
              </a:rPr>
              <a:t>en OSC</a:t>
            </a:r>
          </a:p>
        </p:txBody>
      </p:sp>
      <p:pic>
        <p:nvPicPr>
          <p:cNvPr id="6" name="Picture 5" descr="Logo, company name&#10;&#10;Description automatically generated">
            <a:extLst>
              <a:ext uri="{FF2B5EF4-FFF2-40B4-BE49-F238E27FC236}">
                <a16:creationId xmlns:a16="http://schemas.microsoft.com/office/drawing/2014/main" id="{FC360F2A-DAAD-305E-2E33-C6F5048F4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915" y="5086811"/>
            <a:ext cx="4242619" cy="1624923"/>
          </a:xfrm>
          <a:prstGeom prst="rect">
            <a:avLst/>
          </a:prstGeom>
        </p:spPr>
      </p:pic>
    </p:spTree>
    <p:extLst>
      <p:ext uri="{BB962C8B-B14F-4D97-AF65-F5344CB8AC3E}">
        <p14:creationId xmlns:p14="http://schemas.microsoft.com/office/powerpoint/2010/main" val="35064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865FCC35-A672-435B-8E8E-83D44ADBEAEC}"/>
              </a:ext>
            </a:extLst>
          </p:cNvPr>
          <p:cNvSpPr>
            <a:spLocks noGrp="1"/>
          </p:cNvSpPr>
          <p:nvPr>
            <p:ph type="subTitle" idx="1"/>
          </p:nvPr>
        </p:nvSpPr>
        <p:spPr>
          <a:xfrm>
            <a:off x="762000" y="343615"/>
            <a:ext cx="10344150" cy="4579193"/>
          </a:xfrm>
        </p:spPr>
        <p:txBody>
          <a:bodyPr>
            <a:noAutofit/>
          </a:bodyPr>
          <a:lstStyle/>
          <a:p>
            <a:pPr algn="l"/>
            <a:endParaRPr lang="es-AR" b="1" dirty="0">
              <a:solidFill>
                <a:schemeClr val="accent2"/>
              </a:solidFill>
            </a:endParaRPr>
          </a:p>
          <a:p>
            <a:pPr algn="l"/>
            <a:endParaRPr lang="es-AR" b="1" dirty="0">
              <a:solidFill>
                <a:schemeClr val="accent2"/>
              </a:solidFill>
            </a:endParaRPr>
          </a:p>
        </p:txBody>
      </p:sp>
      <p:pic>
        <p:nvPicPr>
          <p:cNvPr id="2" name="Imagen 1">
            <a:extLst>
              <a:ext uri="{FF2B5EF4-FFF2-40B4-BE49-F238E27FC236}">
                <a16:creationId xmlns:a16="http://schemas.microsoft.com/office/drawing/2014/main" id="{5B08A03B-2DFD-5074-BCE5-B1A07892B6C8}"/>
              </a:ext>
            </a:extLst>
          </p:cNvPr>
          <p:cNvPicPr>
            <a:picLocks noChangeAspect="1"/>
          </p:cNvPicPr>
          <p:nvPr/>
        </p:nvPicPr>
        <p:blipFill>
          <a:blip r:embed="rId2"/>
          <a:stretch>
            <a:fillRect/>
          </a:stretch>
        </p:blipFill>
        <p:spPr>
          <a:xfrm>
            <a:off x="8392801" y="5331012"/>
            <a:ext cx="1954191" cy="977095"/>
          </a:xfrm>
          <a:prstGeom prst="rect">
            <a:avLst/>
          </a:prstGeom>
        </p:spPr>
      </p:pic>
      <p:pic>
        <p:nvPicPr>
          <p:cNvPr id="3" name="Imagen 2">
            <a:extLst>
              <a:ext uri="{FF2B5EF4-FFF2-40B4-BE49-F238E27FC236}">
                <a16:creationId xmlns:a16="http://schemas.microsoft.com/office/drawing/2014/main" id="{2F696F8D-72CB-6427-69B2-38A6F1E84F1E}"/>
              </a:ext>
            </a:extLst>
          </p:cNvPr>
          <p:cNvPicPr>
            <a:picLocks noChangeAspect="1"/>
          </p:cNvPicPr>
          <p:nvPr/>
        </p:nvPicPr>
        <p:blipFill>
          <a:blip r:embed="rId3"/>
          <a:stretch>
            <a:fillRect/>
          </a:stretch>
        </p:blipFill>
        <p:spPr>
          <a:xfrm>
            <a:off x="2870387" y="1454336"/>
            <a:ext cx="6152590" cy="2466228"/>
          </a:xfrm>
          <a:prstGeom prst="rect">
            <a:avLst/>
          </a:prstGeom>
        </p:spPr>
      </p:pic>
      <p:pic>
        <p:nvPicPr>
          <p:cNvPr id="4" name="Picture 3">
            <a:extLst>
              <a:ext uri="{FF2B5EF4-FFF2-40B4-BE49-F238E27FC236}">
                <a16:creationId xmlns:a16="http://schemas.microsoft.com/office/drawing/2014/main" id="{94F2AF15-1659-03AC-8871-A25CB52046A6}"/>
              </a:ext>
            </a:extLst>
          </p:cNvPr>
          <p:cNvPicPr>
            <a:picLocks noChangeAspect="1"/>
          </p:cNvPicPr>
          <p:nvPr/>
        </p:nvPicPr>
        <p:blipFill>
          <a:blip r:embed="rId4"/>
          <a:stretch>
            <a:fillRect/>
          </a:stretch>
        </p:blipFill>
        <p:spPr>
          <a:xfrm>
            <a:off x="762000" y="5308042"/>
            <a:ext cx="3779848" cy="1450974"/>
          </a:xfrm>
          <a:prstGeom prst="rect">
            <a:avLst/>
          </a:prstGeom>
        </p:spPr>
      </p:pic>
    </p:spTree>
    <p:extLst>
      <p:ext uri="{BB962C8B-B14F-4D97-AF65-F5344CB8AC3E}">
        <p14:creationId xmlns:p14="http://schemas.microsoft.com/office/powerpoint/2010/main" val="301203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865FCC35-A672-435B-8E8E-83D44ADBEAEC}"/>
              </a:ext>
            </a:extLst>
          </p:cNvPr>
          <p:cNvSpPr>
            <a:spLocks noGrp="1"/>
          </p:cNvSpPr>
          <p:nvPr>
            <p:ph type="subTitle" idx="1"/>
          </p:nvPr>
        </p:nvSpPr>
        <p:spPr>
          <a:xfrm>
            <a:off x="1355613" y="640406"/>
            <a:ext cx="9144000" cy="4055857"/>
          </a:xfrm>
        </p:spPr>
        <p:txBody>
          <a:bodyPr/>
          <a:lstStyle/>
          <a:p>
            <a:pPr algn="l"/>
            <a:r>
              <a:rPr lang="es-AR" b="1" dirty="0">
                <a:solidFill>
                  <a:schemeClr val="accent2"/>
                </a:solidFill>
              </a:rPr>
              <a:t>GESTION DE CALIDAD: ENCUADRE</a:t>
            </a:r>
          </a:p>
          <a:p>
            <a:endParaRPr lang="es-AR" dirty="0"/>
          </a:p>
          <a:p>
            <a:pPr marL="457200" indent="-457200" algn="just">
              <a:buFont typeface="+mj-lt"/>
              <a:buAutoNum type="arabicPeriod"/>
            </a:pPr>
            <a:r>
              <a:rPr lang="es-AR" sz="2000" dirty="0"/>
              <a:t>Pensar la calidad como </a:t>
            </a:r>
            <a:r>
              <a:rPr lang="es-AR" sz="2000" b="1" dirty="0">
                <a:solidFill>
                  <a:schemeClr val="accent2"/>
                </a:solidFill>
              </a:rPr>
              <a:t>proceso ya presente </a:t>
            </a:r>
            <a:r>
              <a:rPr lang="es-AR" sz="2000" dirty="0"/>
              <a:t>de alguna forma en nuestras organizaciones.</a:t>
            </a:r>
            <a:endParaRPr lang="es-AR" sz="2000" dirty="0">
              <a:highlight>
                <a:srgbClr val="FFFF00"/>
              </a:highlight>
            </a:endParaRPr>
          </a:p>
          <a:p>
            <a:pPr marL="457200" indent="-457200" algn="just">
              <a:buFont typeface="+mj-lt"/>
              <a:buAutoNum type="arabicPeriod"/>
            </a:pPr>
            <a:r>
              <a:rPr lang="es-AR" sz="2000" dirty="0"/>
              <a:t>Salir de una concepción de calidad centrada en  la </a:t>
            </a:r>
            <a:r>
              <a:rPr lang="es-AR" sz="2000" b="1" dirty="0">
                <a:solidFill>
                  <a:schemeClr val="accent2"/>
                </a:solidFill>
              </a:rPr>
              <a:t>norma y en la certificación</a:t>
            </a:r>
            <a:r>
              <a:rPr lang="es-AR" sz="2000" dirty="0"/>
              <a:t>.</a:t>
            </a:r>
          </a:p>
          <a:p>
            <a:pPr marL="457200" indent="-457200" algn="just">
              <a:buFont typeface="+mj-lt"/>
              <a:buAutoNum type="arabicPeriod"/>
            </a:pPr>
            <a:r>
              <a:rPr lang="es-AR" sz="2000" dirty="0"/>
              <a:t>Abandonar una perspectiva de </a:t>
            </a:r>
            <a:r>
              <a:rPr lang="es-AR" sz="2000" b="1" dirty="0">
                <a:solidFill>
                  <a:schemeClr val="accent2"/>
                </a:solidFill>
              </a:rPr>
              <a:t>abordaje global, costosa</a:t>
            </a:r>
            <a:r>
              <a:rPr lang="es-AR" sz="2000" dirty="0"/>
              <a:t>, que tiene consecuencia </a:t>
            </a:r>
            <a:r>
              <a:rPr lang="es-AR" sz="2000" dirty="0" err="1"/>
              <a:t>desmotivantes</a:t>
            </a:r>
            <a:r>
              <a:rPr lang="es-AR" sz="2000" dirty="0"/>
              <a:t>.</a:t>
            </a:r>
          </a:p>
          <a:p>
            <a:pPr marL="457200" indent="-457200" algn="just">
              <a:buFont typeface="+mj-lt"/>
              <a:buAutoNum type="arabicPeriod"/>
            </a:pPr>
            <a:r>
              <a:rPr lang="es-AR" sz="2000" b="1" dirty="0">
                <a:solidFill>
                  <a:schemeClr val="accent2"/>
                </a:solidFill>
              </a:rPr>
              <a:t>Tomar conciencia </a:t>
            </a:r>
            <a:r>
              <a:rPr lang="es-AR" sz="2000" dirty="0"/>
              <a:t>de los proceso actuales de sistematización como inicio de un despliegue a la normativización e institucionalización de procesos.</a:t>
            </a:r>
          </a:p>
          <a:p>
            <a:pPr algn="just"/>
            <a:endParaRPr lang="es-AR" dirty="0"/>
          </a:p>
        </p:txBody>
      </p:sp>
      <p:pic>
        <p:nvPicPr>
          <p:cNvPr id="2" name="Imagen 1" descr="Un dibujo animado con letras&#10;&#10;Descripción generada automáticamente con confianza media">
            <a:extLst>
              <a:ext uri="{FF2B5EF4-FFF2-40B4-BE49-F238E27FC236}">
                <a16:creationId xmlns:a16="http://schemas.microsoft.com/office/drawing/2014/main" id="{056465F0-2D1A-59B8-657C-B9E531541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428" y="5618639"/>
            <a:ext cx="1828800" cy="914400"/>
          </a:xfrm>
          <a:prstGeom prst="rect">
            <a:avLst/>
          </a:prstGeom>
        </p:spPr>
      </p:pic>
      <p:pic>
        <p:nvPicPr>
          <p:cNvPr id="3076" name="Picture 4">
            <a:extLst>
              <a:ext uri="{FF2B5EF4-FFF2-40B4-BE49-F238E27FC236}">
                <a16:creationId xmlns:a16="http://schemas.microsoft.com/office/drawing/2014/main" id="{4EEB039E-4319-2043-D91E-C74B3E9CC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342" y="4090904"/>
            <a:ext cx="2653552" cy="16584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35F765-C06B-B2A8-6301-4806670B4A33}"/>
              </a:ext>
            </a:extLst>
          </p:cNvPr>
          <p:cNvPicPr>
            <a:picLocks noChangeAspect="1"/>
          </p:cNvPicPr>
          <p:nvPr/>
        </p:nvPicPr>
        <p:blipFill>
          <a:blip r:embed="rId5"/>
          <a:stretch>
            <a:fillRect/>
          </a:stretch>
        </p:blipFill>
        <p:spPr>
          <a:xfrm>
            <a:off x="722671" y="5230227"/>
            <a:ext cx="3866818" cy="1483391"/>
          </a:xfrm>
          <a:prstGeom prst="rect">
            <a:avLst/>
          </a:prstGeom>
        </p:spPr>
      </p:pic>
    </p:spTree>
    <p:extLst>
      <p:ext uri="{BB962C8B-B14F-4D97-AF65-F5344CB8AC3E}">
        <p14:creationId xmlns:p14="http://schemas.microsoft.com/office/powerpoint/2010/main" val="91049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Un dibujo animado con letras&#10;&#10;Descripción generada automáticamente con confianza media">
            <a:extLst>
              <a:ext uri="{FF2B5EF4-FFF2-40B4-BE49-F238E27FC236}">
                <a16:creationId xmlns:a16="http://schemas.microsoft.com/office/drawing/2014/main" id="{056465F0-2D1A-59B8-657C-B9E531541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976" y="5569641"/>
            <a:ext cx="1840753" cy="920377"/>
          </a:xfrm>
          <a:prstGeom prst="rect">
            <a:avLst/>
          </a:prstGeom>
        </p:spPr>
      </p:pic>
      <p:sp>
        <p:nvSpPr>
          <p:cNvPr id="3" name="CuadroTexto 2">
            <a:extLst>
              <a:ext uri="{FF2B5EF4-FFF2-40B4-BE49-F238E27FC236}">
                <a16:creationId xmlns:a16="http://schemas.microsoft.com/office/drawing/2014/main" id="{30D79DF0-79BA-6860-3E6C-384EADB89B45}"/>
              </a:ext>
            </a:extLst>
          </p:cNvPr>
          <p:cNvSpPr txBox="1"/>
          <p:nvPr/>
        </p:nvSpPr>
        <p:spPr>
          <a:xfrm>
            <a:off x="1524000" y="610291"/>
            <a:ext cx="9659390" cy="3723007"/>
          </a:xfrm>
          <a:prstGeom prst="rect">
            <a:avLst/>
          </a:prstGeom>
          <a:noFill/>
        </p:spPr>
        <p:txBody>
          <a:bodyPr wrap="square" rtlCol="0">
            <a:spAutoFit/>
          </a:bodyPr>
          <a:lstStyle/>
          <a:p>
            <a:pPr>
              <a:lnSpc>
                <a:spcPct val="107000"/>
              </a:lnSpc>
              <a:spcAft>
                <a:spcPts val="800"/>
              </a:spcAft>
            </a:pPr>
            <a:r>
              <a:rPr lang="es-AR"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DIMENSIONES GESTIÓN DE CALIDAD: </a:t>
            </a:r>
          </a:p>
          <a:p>
            <a:pPr>
              <a:lnSpc>
                <a:spcPct val="107000"/>
              </a:lnSpc>
              <a:spcAft>
                <a:spcPts val="800"/>
              </a:spcAft>
            </a:pP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Participación activa: </a:t>
            </a:r>
            <a:r>
              <a:rPr lang="es-AR" sz="2000" dirty="0">
                <a:effectLst/>
                <a:latin typeface="Calibri" panose="020F0502020204030204" pitchFamily="34" charset="0"/>
                <a:ea typeface="Calibri" panose="020F0502020204030204" pitchFamily="34" charset="0"/>
                <a:cs typeface="Times New Roman" panose="02020603050405020304" pitchFamily="18" charset="0"/>
              </a:rPr>
              <a:t>de los grupos de interés, la comunidad y sus redes.</a:t>
            </a:r>
          </a:p>
          <a:p>
            <a:pPr>
              <a:lnSpc>
                <a:spcPct val="107000"/>
              </a:lnSpc>
              <a:spcAft>
                <a:spcPts val="800"/>
              </a:spcAft>
            </a:pPr>
            <a:r>
              <a:rPr lang="es-AR"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2- La mejora continua: </a:t>
            </a:r>
            <a:r>
              <a:rPr lang="es-AR" sz="2000" dirty="0">
                <a:effectLst/>
                <a:latin typeface="Calibri" panose="020F0502020204030204" pitchFamily="34" charset="0"/>
                <a:ea typeface="Calibri" panose="020F0502020204030204" pitchFamily="34" charset="0"/>
                <a:cs typeface="Times New Roman" panose="02020603050405020304" pitchFamily="18" charset="0"/>
              </a:rPr>
              <a:t>proceso a largo plazo de sistematización, evaluación de procesos, generación de indicadores.</a:t>
            </a:r>
          </a:p>
          <a:p>
            <a:pPr>
              <a:lnSpc>
                <a:spcPct val="107000"/>
              </a:lnSpc>
              <a:spcAft>
                <a:spcPts val="800"/>
              </a:spcAft>
            </a:pPr>
            <a:r>
              <a:rPr lang="es-AR"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3- El involucramiento y participación de toda la organización: </a:t>
            </a:r>
            <a:r>
              <a:rPr lang="es-AR" sz="2000" dirty="0">
                <a:effectLst/>
                <a:latin typeface="Calibri" panose="020F0502020204030204" pitchFamily="34" charset="0"/>
                <a:ea typeface="Calibri" panose="020F0502020204030204" pitchFamily="34" charset="0"/>
                <a:cs typeface="Times New Roman" panose="02020603050405020304" pitchFamily="18" charset="0"/>
              </a:rPr>
              <a:t>trabajadores, equipos, voluntarios, etc.</a:t>
            </a:r>
          </a:p>
          <a:p>
            <a:pPr>
              <a:lnSpc>
                <a:spcPct val="107000"/>
              </a:lnSpc>
              <a:spcAft>
                <a:spcPts val="800"/>
              </a:spcAft>
            </a:pPr>
            <a:r>
              <a:rPr lang="es-AR"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4. Trabajo en red: </a:t>
            </a:r>
            <a:r>
              <a:rPr lang="es-AR" sz="2000" dirty="0">
                <a:effectLst/>
                <a:latin typeface="Calibri" panose="020F0502020204030204" pitchFamily="34" charset="0"/>
                <a:ea typeface="Calibri" panose="020F0502020204030204" pitchFamily="34" charset="0"/>
                <a:cs typeface="Times New Roman" panose="02020603050405020304" pitchFamily="18" charset="0"/>
              </a:rPr>
              <a:t>cadena de valor, capital social, grupos de interés.</a:t>
            </a:r>
          </a:p>
          <a:p>
            <a:pPr>
              <a:lnSpc>
                <a:spcPct val="107000"/>
              </a:lnSpc>
              <a:spcAft>
                <a:spcPts val="800"/>
              </a:spcAft>
            </a:pPr>
            <a:r>
              <a:rPr lang="es-AR" sz="20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6" name="Imagen 5">
            <a:extLst>
              <a:ext uri="{FF2B5EF4-FFF2-40B4-BE49-F238E27FC236}">
                <a16:creationId xmlns:a16="http://schemas.microsoft.com/office/drawing/2014/main" id="{0B9E9045-B5F3-55DF-437F-66057CC2B2DE}"/>
              </a:ext>
            </a:extLst>
          </p:cNvPr>
          <p:cNvPicPr>
            <a:picLocks noChangeAspect="1"/>
          </p:cNvPicPr>
          <p:nvPr/>
        </p:nvPicPr>
        <p:blipFill>
          <a:blip r:embed="rId4"/>
          <a:stretch>
            <a:fillRect/>
          </a:stretch>
        </p:blipFill>
        <p:spPr>
          <a:xfrm>
            <a:off x="8952754" y="3375213"/>
            <a:ext cx="1633070" cy="1633070"/>
          </a:xfrm>
          <a:prstGeom prst="rect">
            <a:avLst/>
          </a:prstGeom>
        </p:spPr>
      </p:pic>
      <p:pic>
        <p:nvPicPr>
          <p:cNvPr id="4" name="Picture 3">
            <a:extLst>
              <a:ext uri="{FF2B5EF4-FFF2-40B4-BE49-F238E27FC236}">
                <a16:creationId xmlns:a16="http://schemas.microsoft.com/office/drawing/2014/main" id="{8607E27E-8845-8E2B-F162-C5BFDEEF34B3}"/>
              </a:ext>
            </a:extLst>
          </p:cNvPr>
          <p:cNvPicPr>
            <a:picLocks noChangeAspect="1"/>
          </p:cNvPicPr>
          <p:nvPr/>
        </p:nvPicPr>
        <p:blipFill>
          <a:blip r:embed="rId5"/>
          <a:stretch>
            <a:fillRect/>
          </a:stretch>
        </p:blipFill>
        <p:spPr>
          <a:xfrm>
            <a:off x="1165122" y="5287054"/>
            <a:ext cx="3778327" cy="1449444"/>
          </a:xfrm>
          <a:prstGeom prst="rect">
            <a:avLst/>
          </a:prstGeom>
        </p:spPr>
      </p:pic>
    </p:spTree>
    <p:extLst>
      <p:ext uri="{BB962C8B-B14F-4D97-AF65-F5344CB8AC3E}">
        <p14:creationId xmlns:p14="http://schemas.microsoft.com/office/powerpoint/2010/main" val="208732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Un dibujo animado con letras&#10;&#10;Descripción generada automáticamente con confianza media">
            <a:extLst>
              <a:ext uri="{FF2B5EF4-FFF2-40B4-BE49-F238E27FC236}">
                <a16:creationId xmlns:a16="http://schemas.microsoft.com/office/drawing/2014/main" id="{056465F0-2D1A-59B8-657C-B9E531541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875" y="5260807"/>
            <a:ext cx="1828800" cy="914400"/>
          </a:xfrm>
          <a:prstGeom prst="rect">
            <a:avLst/>
          </a:prstGeom>
        </p:spPr>
      </p:pic>
      <p:sp>
        <p:nvSpPr>
          <p:cNvPr id="3" name="CuadroTexto 2">
            <a:extLst>
              <a:ext uri="{FF2B5EF4-FFF2-40B4-BE49-F238E27FC236}">
                <a16:creationId xmlns:a16="http://schemas.microsoft.com/office/drawing/2014/main" id="{30D79DF0-79BA-6860-3E6C-384EADB89B45}"/>
              </a:ext>
            </a:extLst>
          </p:cNvPr>
          <p:cNvSpPr txBox="1"/>
          <p:nvPr/>
        </p:nvSpPr>
        <p:spPr>
          <a:xfrm>
            <a:off x="3565223" y="204342"/>
            <a:ext cx="6961240" cy="5970865"/>
          </a:xfrm>
          <a:prstGeom prst="rect">
            <a:avLst/>
          </a:prstGeom>
          <a:noFill/>
        </p:spPr>
        <p:txBody>
          <a:bodyPr wrap="square" rtlCol="0">
            <a:spAutoFit/>
          </a:bodyPr>
          <a:lstStyle/>
          <a:p>
            <a:pPr algn="ctr"/>
            <a:r>
              <a:rPr lang="es-AR" sz="5400" dirty="0">
                <a:solidFill>
                  <a:schemeClr val="accent2">
                    <a:lumMod val="60000"/>
                    <a:lumOff val="40000"/>
                  </a:schemeClr>
                </a:solidFill>
              </a:rPr>
              <a:t>Gestión</a:t>
            </a:r>
            <a:r>
              <a:rPr lang="es-AR" sz="5400" dirty="0"/>
              <a:t> </a:t>
            </a:r>
            <a:r>
              <a:rPr lang="es-AR" sz="5400" dirty="0">
                <a:solidFill>
                  <a:srgbClr val="FF0000"/>
                </a:solidFill>
              </a:rPr>
              <a:t>+</a:t>
            </a:r>
            <a:r>
              <a:rPr lang="es-AR" sz="5400" dirty="0"/>
              <a:t> </a:t>
            </a:r>
            <a:r>
              <a:rPr lang="es-AR" sz="5400" dirty="0">
                <a:solidFill>
                  <a:schemeClr val="accent2">
                    <a:lumMod val="75000"/>
                  </a:schemeClr>
                </a:solidFill>
              </a:rPr>
              <a:t>Calidad</a:t>
            </a:r>
          </a:p>
          <a:p>
            <a:pPr algn="ctr"/>
            <a:endParaRPr lang="es-AR" sz="6000" dirty="0">
              <a:solidFill>
                <a:schemeClr val="accent2">
                  <a:lumMod val="60000"/>
                  <a:lumOff val="40000"/>
                </a:schemeClr>
              </a:solidFill>
            </a:endParaRPr>
          </a:p>
          <a:p>
            <a:pPr algn="ctr"/>
            <a:r>
              <a:rPr lang="es-AR" sz="4000" dirty="0">
                <a:solidFill>
                  <a:schemeClr val="accent6">
                    <a:lumMod val="75000"/>
                  </a:schemeClr>
                </a:solidFill>
              </a:rPr>
              <a:t>Operación</a:t>
            </a:r>
          </a:p>
          <a:p>
            <a:pPr algn="ctr"/>
            <a:r>
              <a:rPr lang="es-AR" sz="3600" dirty="0">
                <a:solidFill>
                  <a:schemeClr val="accent6">
                    <a:lumMod val="60000"/>
                    <a:lumOff val="40000"/>
                  </a:schemeClr>
                </a:solidFill>
              </a:rPr>
              <a:t>Sistematización</a:t>
            </a:r>
          </a:p>
          <a:p>
            <a:pPr algn="ctr"/>
            <a:r>
              <a:rPr lang="es-AR" sz="3600" dirty="0">
                <a:solidFill>
                  <a:schemeClr val="accent6">
                    <a:lumMod val="60000"/>
                    <a:lumOff val="40000"/>
                  </a:schemeClr>
                </a:solidFill>
              </a:rPr>
              <a:t>Formalización</a:t>
            </a:r>
          </a:p>
          <a:p>
            <a:pPr algn="ctr"/>
            <a:r>
              <a:rPr lang="es-AR" sz="3600" dirty="0">
                <a:solidFill>
                  <a:schemeClr val="accent6">
                    <a:lumMod val="60000"/>
                    <a:lumOff val="40000"/>
                  </a:schemeClr>
                </a:solidFill>
              </a:rPr>
              <a:t>Institucionalización</a:t>
            </a:r>
          </a:p>
          <a:p>
            <a:pPr algn="ctr"/>
            <a:endParaRPr lang="es-AR" sz="6000" dirty="0">
              <a:solidFill>
                <a:schemeClr val="accent2">
                  <a:lumMod val="60000"/>
                  <a:lumOff val="40000"/>
                </a:schemeClr>
              </a:solidFill>
            </a:endParaRPr>
          </a:p>
          <a:p>
            <a:pPr algn="ctr"/>
            <a:endParaRPr lang="es-AR" sz="6000" dirty="0"/>
          </a:p>
        </p:txBody>
      </p:sp>
      <p:pic>
        <p:nvPicPr>
          <p:cNvPr id="4" name="Gráfico 3" descr="Flecha abajo">
            <a:extLst>
              <a:ext uri="{FF2B5EF4-FFF2-40B4-BE49-F238E27FC236}">
                <a16:creationId xmlns:a16="http://schemas.microsoft.com/office/drawing/2014/main" id="{92BA69A4-F466-AF7A-4D53-4D155774BD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8185" y="2075199"/>
            <a:ext cx="914400" cy="914400"/>
          </a:xfrm>
          <a:prstGeom prst="rect">
            <a:avLst/>
          </a:prstGeom>
        </p:spPr>
      </p:pic>
      <p:pic>
        <p:nvPicPr>
          <p:cNvPr id="5" name="Picture 4">
            <a:extLst>
              <a:ext uri="{FF2B5EF4-FFF2-40B4-BE49-F238E27FC236}">
                <a16:creationId xmlns:a16="http://schemas.microsoft.com/office/drawing/2014/main" id="{E6396E32-3F0E-FB99-204C-0ECC469B4F66}"/>
              </a:ext>
            </a:extLst>
          </p:cNvPr>
          <p:cNvPicPr>
            <a:picLocks noChangeAspect="1"/>
          </p:cNvPicPr>
          <p:nvPr/>
        </p:nvPicPr>
        <p:blipFill>
          <a:blip r:embed="rId6"/>
          <a:stretch>
            <a:fillRect/>
          </a:stretch>
        </p:blipFill>
        <p:spPr>
          <a:xfrm>
            <a:off x="754953" y="4992520"/>
            <a:ext cx="3779848" cy="1450974"/>
          </a:xfrm>
          <a:prstGeom prst="rect">
            <a:avLst/>
          </a:prstGeom>
        </p:spPr>
      </p:pic>
    </p:spTree>
    <p:extLst>
      <p:ext uri="{BB962C8B-B14F-4D97-AF65-F5344CB8AC3E}">
        <p14:creationId xmlns:p14="http://schemas.microsoft.com/office/powerpoint/2010/main" val="349414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865FCC35-A672-435B-8E8E-83D44ADBEAEC}"/>
              </a:ext>
            </a:extLst>
          </p:cNvPr>
          <p:cNvSpPr>
            <a:spLocks noGrp="1"/>
          </p:cNvSpPr>
          <p:nvPr>
            <p:ph type="subTitle" idx="1"/>
          </p:nvPr>
        </p:nvSpPr>
        <p:spPr>
          <a:xfrm>
            <a:off x="1312838" y="648415"/>
            <a:ext cx="9144000" cy="4579193"/>
          </a:xfrm>
        </p:spPr>
        <p:txBody>
          <a:bodyPr>
            <a:noAutofit/>
          </a:bodyPr>
          <a:lstStyle/>
          <a:p>
            <a:pPr algn="l"/>
            <a:r>
              <a:rPr lang="es-AR" sz="2400" b="1" i="0" u="none" strike="noStrike" dirty="0">
                <a:solidFill>
                  <a:schemeClr val="accent2"/>
                </a:solidFill>
                <a:effectLst/>
                <a:latin typeface="Calibri" panose="020F0502020204030204" pitchFamily="34" charset="0"/>
              </a:rPr>
              <a:t>SISTEMATIZACIÓN DE ACTIVIDADES Y PROCESOS: </a:t>
            </a:r>
          </a:p>
          <a:p>
            <a:pPr algn="l"/>
            <a:endParaRPr lang="es-AR" b="1" dirty="0">
              <a:solidFill>
                <a:schemeClr val="accent2"/>
              </a:solidFill>
            </a:endParaRPr>
          </a:p>
        </p:txBody>
      </p:sp>
      <p:sp>
        <p:nvSpPr>
          <p:cNvPr id="8" name="CuadroTexto 7">
            <a:extLst>
              <a:ext uri="{FF2B5EF4-FFF2-40B4-BE49-F238E27FC236}">
                <a16:creationId xmlns:a16="http://schemas.microsoft.com/office/drawing/2014/main" id="{8F16B6E0-E123-4857-B1EA-E93EA5047B5B}"/>
              </a:ext>
            </a:extLst>
          </p:cNvPr>
          <p:cNvSpPr txBox="1"/>
          <p:nvPr/>
        </p:nvSpPr>
        <p:spPr>
          <a:xfrm>
            <a:off x="1427857" y="1214130"/>
            <a:ext cx="9255854" cy="4236929"/>
          </a:xfrm>
          <a:prstGeom prst="rect">
            <a:avLst/>
          </a:prstGeom>
          <a:noFill/>
        </p:spPr>
        <p:txBody>
          <a:bodyPr wrap="square">
            <a:spAutoFit/>
          </a:bodyPr>
          <a:lstStyle/>
          <a:p>
            <a:endParaRPr lang="es-AR" sz="2000" b="1" dirty="0">
              <a:solidFill>
                <a:schemeClr val="accent2"/>
              </a:solidFill>
              <a:latin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s-AR"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Formalización y transmisión: </a:t>
            </a:r>
            <a:r>
              <a:rPr lang="es-AR" dirty="0">
                <a:latin typeface="Calibri" panose="020F0502020204030204" pitchFamily="34" charset="0"/>
                <a:ea typeface="Calibri" panose="020F0502020204030204" pitchFamily="34" charset="0"/>
                <a:cs typeface="Times New Roman" panose="02020603050405020304" pitchFamily="18" charset="0"/>
              </a:rPr>
              <a:t>a partir de la practica,</a:t>
            </a: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r>
              <a:rPr lang="es-AR"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“saber hacer”</a:t>
            </a:r>
            <a:r>
              <a:rPr lang="es-AR" sz="1800" dirty="0">
                <a:effectLst/>
                <a:latin typeface="Calibri" panose="020F0502020204030204" pitchFamily="34" charset="0"/>
                <a:ea typeface="Calibri" panose="020F0502020204030204" pitchFamily="34" charset="0"/>
                <a:cs typeface="Times New Roman" panose="02020603050405020304" pitchFamily="18" charset="0"/>
              </a:rPr>
              <a:t>. La experiencia es un recurso fundamental cuando se está </a:t>
            </a:r>
            <a:r>
              <a:rPr lang="es-AR"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aprendiendo</a:t>
            </a:r>
            <a:r>
              <a:rPr lang="es-AR" sz="1800" dirty="0">
                <a:effectLst/>
                <a:latin typeface="Calibri" panose="020F0502020204030204" pitchFamily="34" charset="0"/>
                <a:ea typeface="Calibri" panose="020F0502020204030204" pitchFamily="34" charset="0"/>
                <a:cs typeface="Times New Roman" panose="02020603050405020304" pitchFamily="18" charset="0"/>
              </a:rPr>
              <a:t> a responder a una nueva necesidad o problema.</a:t>
            </a:r>
          </a:p>
          <a:p>
            <a:pPr marL="285750" indent="-285750" algn="just">
              <a:lnSpc>
                <a:spcPct val="107000"/>
              </a:lnSpc>
              <a:spcAft>
                <a:spcPts val="800"/>
              </a:spcAft>
              <a:buFont typeface="Arial" panose="020B0604020202020204" pitchFamily="34" charset="0"/>
              <a:buChar char="•"/>
            </a:pPr>
            <a:r>
              <a:rPr lang="es-AR"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Ordenar y sistematizar </a:t>
            </a:r>
            <a:r>
              <a:rPr lang="es-AR" sz="1800" dirty="0">
                <a:effectLst/>
                <a:latin typeface="Calibri" panose="020F0502020204030204" pitchFamily="34" charset="0"/>
                <a:ea typeface="Calibri" panose="020F0502020204030204" pitchFamily="34" charset="0"/>
                <a:cs typeface="Times New Roman" panose="02020603050405020304" pitchFamily="18" charset="0"/>
              </a:rPr>
              <a:t>procedimientos, </a:t>
            </a:r>
            <a:r>
              <a:rPr lang="es-AR"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agilizándolos, simplificándolos, mejorándolos </a:t>
            </a:r>
            <a:r>
              <a:rPr lang="es-AR" sz="1800" dirty="0">
                <a:effectLst/>
                <a:latin typeface="Calibri" panose="020F0502020204030204" pitchFamily="34" charset="0"/>
                <a:ea typeface="Calibri" panose="020F0502020204030204" pitchFamily="34" charset="0"/>
                <a:cs typeface="Times New Roman" panose="02020603050405020304" pitchFamily="18" charset="0"/>
              </a:rPr>
              <a:t>y </a:t>
            </a:r>
            <a:r>
              <a:rPr lang="es-AR"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evaluándolos </a:t>
            </a:r>
            <a:r>
              <a:rPr lang="es-AR" sz="1800" dirty="0">
                <a:effectLst/>
                <a:latin typeface="Calibri" panose="020F0502020204030204" pitchFamily="34" charset="0"/>
                <a:ea typeface="Calibri" panose="020F0502020204030204" pitchFamily="34" charset="0"/>
                <a:cs typeface="Times New Roman" panose="02020603050405020304" pitchFamily="18" charset="0"/>
              </a:rPr>
              <a:t>de forma más eficaz.</a:t>
            </a:r>
          </a:p>
          <a:p>
            <a:pPr marL="285750" indent="-285750" algn="just">
              <a:lnSpc>
                <a:spcPct val="107000"/>
              </a:lnSpc>
              <a:spcAft>
                <a:spcPts val="800"/>
              </a:spcAft>
              <a:buFont typeface="Arial" panose="020B0604020202020204" pitchFamily="34" charset="0"/>
              <a:buChar char="•"/>
            </a:pPr>
            <a:r>
              <a:rPr lang="es-AR"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Estabilización</a:t>
            </a:r>
            <a:r>
              <a:rPr lang="es-AR"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es-AR" dirty="0">
                <a:latin typeface="Calibri" panose="020F0502020204030204" pitchFamily="34" charset="0"/>
                <a:ea typeface="Calibri" panose="020F0502020204030204" pitchFamily="34" charset="0"/>
                <a:cs typeface="Times New Roman" panose="02020603050405020304" pitchFamily="18" charset="0"/>
              </a:rPr>
              <a:t> </a:t>
            </a:r>
            <a:r>
              <a:rPr lang="es-AR" sz="1800" dirty="0">
                <a:effectLst/>
                <a:latin typeface="Calibri" panose="020F0502020204030204" pitchFamily="34" charset="0"/>
                <a:ea typeface="Calibri" panose="020F0502020204030204" pitchFamily="34" charset="0"/>
                <a:cs typeface="Times New Roman" panose="02020603050405020304" pitchFamily="18" charset="0"/>
              </a:rPr>
              <a:t>reducir al máximo las variaciones y las irregularidades del proceso. </a:t>
            </a:r>
            <a:endParaRPr lang="es-A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AR"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Institucionalizar:</a:t>
            </a:r>
            <a:r>
              <a:rPr lang="es-AR" dirty="0">
                <a:latin typeface="Calibri" panose="020F0502020204030204" pitchFamily="34" charset="0"/>
                <a:ea typeface="Calibri" panose="020F0502020204030204" pitchFamily="34" charset="0"/>
                <a:cs typeface="Times New Roman" panose="02020603050405020304" pitchFamily="18" charset="0"/>
              </a:rPr>
              <a:t> evitar la paradoja de la normativización.</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es-AR"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Mejora</a:t>
            </a:r>
            <a:r>
              <a:rPr lang="es-AR"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es-AR" sz="1800" dirty="0">
                <a:effectLst/>
                <a:latin typeface="Calibri" panose="020F0502020204030204" pitchFamily="34" charset="0"/>
                <a:ea typeface="Calibri" panose="020F0502020204030204" pitchFamily="34" charset="0"/>
                <a:cs typeface="Times New Roman" panose="02020603050405020304" pitchFamily="18" charset="0"/>
              </a:rPr>
              <a:t> acciones dirigidas a cambiar la “forma estabilizada” del proceso y adaptarlo mejor. </a:t>
            </a:r>
          </a:p>
          <a:p>
            <a:pPr algn="just">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AR" dirty="0"/>
          </a:p>
          <a:p>
            <a:endParaRPr lang="es-AR" dirty="0"/>
          </a:p>
        </p:txBody>
      </p:sp>
      <p:pic>
        <p:nvPicPr>
          <p:cNvPr id="3" name="Imagen 2">
            <a:extLst>
              <a:ext uri="{FF2B5EF4-FFF2-40B4-BE49-F238E27FC236}">
                <a16:creationId xmlns:a16="http://schemas.microsoft.com/office/drawing/2014/main" id="{3AE02D60-CF7C-26E5-3BFE-C8B0651E971A}"/>
              </a:ext>
            </a:extLst>
          </p:cNvPr>
          <p:cNvPicPr>
            <a:picLocks noChangeAspect="1"/>
          </p:cNvPicPr>
          <p:nvPr/>
        </p:nvPicPr>
        <p:blipFill>
          <a:blip r:embed="rId3"/>
          <a:stretch>
            <a:fillRect/>
          </a:stretch>
        </p:blipFill>
        <p:spPr>
          <a:xfrm>
            <a:off x="9109347" y="5590673"/>
            <a:ext cx="1434869" cy="717434"/>
          </a:xfrm>
          <a:prstGeom prst="rect">
            <a:avLst/>
          </a:prstGeom>
        </p:spPr>
      </p:pic>
      <p:pic>
        <p:nvPicPr>
          <p:cNvPr id="4" name="Imagen 3">
            <a:extLst>
              <a:ext uri="{FF2B5EF4-FFF2-40B4-BE49-F238E27FC236}">
                <a16:creationId xmlns:a16="http://schemas.microsoft.com/office/drawing/2014/main" id="{FB65C5F5-B875-726A-B5F6-5821CB0D6272}"/>
              </a:ext>
            </a:extLst>
          </p:cNvPr>
          <p:cNvPicPr>
            <a:picLocks noChangeAspect="1"/>
          </p:cNvPicPr>
          <p:nvPr/>
        </p:nvPicPr>
        <p:blipFill>
          <a:blip r:embed="rId4"/>
          <a:stretch>
            <a:fillRect/>
          </a:stretch>
        </p:blipFill>
        <p:spPr>
          <a:xfrm>
            <a:off x="5583642" y="4450435"/>
            <a:ext cx="2821109" cy="1434462"/>
          </a:xfrm>
          <a:prstGeom prst="rect">
            <a:avLst/>
          </a:prstGeom>
        </p:spPr>
      </p:pic>
      <p:pic>
        <p:nvPicPr>
          <p:cNvPr id="2" name="Picture 1">
            <a:extLst>
              <a:ext uri="{FF2B5EF4-FFF2-40B4-BE49-F238E27FC236}">
                <a16:creationId xmlns:a16="http://schemas.microsoft.com/office/drawing/2014/main" id="{DB8A758D-64D0-0DCC-9B39-5010C2E2118A}"/>
              </a:ext>
            </a:extLst>
          </p:cNvPr>
          <p:cNvPicPr>
            <a:picLocks noChangeAspect="1"/>
          </p:cNvPicPr>
          <p:nvPr/>
        </p:nvPicPr>
        <p:blipFill>
          <a:blip r:embed="rId5"/>
          <a:stretch>
            <a:fillRect/>
          </a:stretch>
        </p:blipFill>
        <p:spPr>
          <a:xfrm>
            <a:off x="1292093" y="5067836"/>
            <a:ext cx="3779848" cy="1450974"/>
          </a:xfrm>
          <a:prstGeom prst="rect">
            <a:avLst/>
          </a:prstGeom>
        </p:spPr>
      </p:pic>
    </p:spTree>
    <p:extLst>
      <p:ext uri="{BB962C8B-B14F-4D97-AF65-F5344CB8AC3E}">
        <p14:creationId xmlns:p14="http://schemas.microsoft.com/office/powerpoint/2010/main" val="20010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865FCC35-A672-435B-8E8E-83D44ADBEAEC}"/>
              </a:ext>
            </a:extLst>
          </p:cNvPr>
          <p:cNvSpPr>
            <a:spLocks noGrp="1"/>
          </p:cNvSpPr>
          <p:nvPr>
            <p:ph type="subTitle" idx="1"/>
          </p:nvPr>
        </p:nvSpPr>
        <p:spPr>
          <a:xfrm>
            <a:off x="1312838" y="648415"/>
            <a:ext cx="9144000" cy="4579193"/>
          </a:xfrm>
        </p:spPr>
        <p:txBody>
          <a:bodyPr>
            <a:noAutofit/>
          </a:bodyPr>
          <a:lstStyle/>
          <a:p>
            <a:pPr algn="l"/>
            <a:r>
              <a:rPr lang="es-AR" b="1" dirty="0">
                <a:solidFill>
                  <a:schemeClr val="accent2"/>
                </a:solidFill>
              </a:rPr>
              <a:t>Proceso de Sistematización – Evaluación </a:t>
            </a:r>
          </a:p>
        </p:txBody>
      </p:sp>
      <p:graphicFrame>
        <p:nvGraphicFramePr>
          <p:cNvPr id="9" name="Diagrama 8">
            <a:extLst>
              <a:ext uri="{FF2B5EF4-FFF2-40B4-BE49-F238E27FC236}">
                <a16:creationId xmlns:a16="http://schemas.microsoft.com/office/drawing/2014/main" id="{22AFD711-6BB1-4921-8A96-EA18EEAA2B28}"/>
              </a:ext>
            </a:extLst>
          </p:cNvPr>
          <p:cNvGraphicFramePr/>
          <p:nvPr>
            <p:extLst>
              <p:ext uri="{D42A27DB-BD31-4B8C-83A1-F6EECF244321}">
                <p14:modId xmlns:p14="http://schemas.microsoft.com/office/powerpoint/2010/main" val="1564057389"/>
              </p:ext>
            </p:extLst>
          </p:nvPr>
        </p:nvGraphicFramePr>
        <p:xfrm>
          <a:off x="3319797" y="1723964"/>
          <a:ext cx="6138710" cy="3005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id="{AD943958-D7D9-F446-6023-9CBEB0FE85A0}"/>
              </a:ext>
            </a:extLst>
          </p:cNvPr>
          <p:cNvPicPr>
            <a:picLocks noChangeAspect="1"/>
          </p:cNvPicPr>
          <p:nvPr/>
        </p:nvPicPr>
        <p:blipFill>
          <a:blip r:embed="rId8"/>
          <a:stretch>
            <a:fillRect/>
          </a:stretch>
        </p:blipFill>
        <p:spPr>
          <a:xfrm>
            <a:off x="8534400" y="5364019"/>
            <a:ext cx="1763137" cy="881568"/>
          </a:xfrm>
          <a:prstGeom prst="rect">
            <a:avLst/>
          </a:prstGeom>
        </p:spPr>
      </p:pic>
      <p:pic>
        <p:nvPicPr>
          <p:cNvPr id="3" name="Picture 2">
            <a:extLst>
              <a:ext uri="{FF2B5EF4-FFF2-40B4-BE49-F238E27FC236}">
                <a16:creationId xmlns:a16="http://schemas.microsoft.com/office/drawing/2014/main" id="{AF100BDD-BEDC-B14D-D35C-F31CC7D99872}"/>
              </a:ext>
            </a:extLst>
          </p:cNvPr>
          <p:cNvPicPr>
            <a:picLocks noChangeAspect="1"/>
          </p:cNvPicPr>
          <p:nvPr/>
        </p:nvPicPr>
        <p:blipFill>
          <a:blip r:embed="rId9"/>
          <a:stretch>
            <a:fillRect/>
          </a:stretch>
        </p:blipFill>
        <p:spPr>
          <a:xfrm>
            <a:off x="784450" y="5079316"/>
            <a:ext cx="3779848" cy="1450974"/>
          </a:xfrm>
          <a:prstGeom prst="rect">
            <a:avLst/>
          </a:prstGeom>
        </p:spPr>
      </p:pic>
    </p:spTree>
    <p:extLst>
      <p:ext uri="{BB962C8B-B14F-4D97-AF65-F5344CB8AC3E}">
        <p14:creationId xmlns:p14="http://schemas.microsoft.com/office/powerpoint/2010/main" val="65722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865FCC35-A672-435B-8E8E-83D44ADBEAEC}"/>
              </a:ext>
            </a:extLst>
          </p:cNvPr>
          <p:cNvSpPr>
            <a:spLocks noGrp="1"/>
          </p:cNvSpPr>
          <p:nvPr>
            <p:ph type="subTitle" idx="1"/>
          </p:nvPr>
        </p:nvSpPr>
        <p:spPr>
          <a:xfrm>
            <a:off x="1312838" y="648415"/>
            <a:ext cx="9144000" cy="4579193"/>
          </a:xfrm>
        </p:spPr>
        <p:txBody>
          <a:bodyPr>
            <a:noAutofit/>
          </a:bodyPr>
          <a:lstStyle/>
          <a:p>
            <a:pPr algn="l"/>
            <a:r>
              <a:rPr lang="es-AR" b="1" dirty="0">
                <a:solidFill>
                  <a:schemeClr val="accent2"/>
                </a:solidFill>
              </a:rPr>
              <a:t>RELEVANCIA Y MOTIVACION:</a:t>
            </a:r>
          </a:p>
          <a:p>
            <a:pPr algn="l"/>
            <a:endParaRPr lang="es-AR" b="1" dirty="0">
              <a:solidFill>
                <a:schemeClr val="accent2"/>
              </a:solidFill>
            </a:endParaRPr>
          </a:p>
          <a:p>
            <a:pPr marL="342900" indent="-342900" algn="just">
              <a:buFont typeface="Arial" panose="020B0604020202020204" pitchFamily="34" charset="0"/>
              <a:buChar char="•"/>
            </a:pPr>
            <a:r>
              <a:rPr lang="es-AR"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Relevancia: </a:t>
            </a:r>
            <a:r>
              <a:rPr lang="es-AR" sz="2000" dirty="0">
                <a:effectLst/>
                <a:latin typeface="Calibri" panose="020F0502020204030204" pitchFamily="34" charset="0"/>
                <a:ea typeface="Calibri" panose="020F0502020204030204" pitchFamily="34" charset="0"/>
                <a:cs typeface="Times New Roman" panose="02020603050405020304" pitchFamily="18" charset="0"/>
              </a:rPr>
              <a:t>es la capacidad de una organización de satisfacer las necesidades y conseguir el apoyo de sus interesados directos en el pasado, el presente y el futuro</a:t>
            </a:r>
            <a:endParaRPr lang="es-AR" sz="2000" dirty="0"/>
          </a:p>
          <a:p>
            <a:pPr marL="342900" indent="-342900" algn="just">
              <a:buFont typeface="Arial" panose="020B0604020202020204" pitchFamily="34" charset="0"/>
              <a:buChar char="•"/>
            </a:pPr>
            <a:r>
              <a:rPr lang="es-AR" sz="2000" b="1" dirty="0">
                <a:solidFill>
                  <a:schemeClr val="accent2"/>
                </a:solidFill>
              </a:rPr>
              <a:t>Motivar</a:t>
            </a:r>
            <a:r>
              <a:rPr lang="es-AR" sz="2000" dirty="0"/>
              <a:t> a las personas que trabajan en la organización, aumentar su participación y su identificación con los objetivos de la entidad.</a:t>
            </a:r>
          </a:p>
          <a:p>
            <a:pPr marL="342900" indent="-342900" algn="just">
              <a:buFont typeface="Arial" panose="020B0604020202020204" pitchFamily="34" charset="0"/>
              <a:buChar char="•"/>
            </a:pPr>
            <a:r>
              <a:rPr lang="es-AR" sz="2000" b="1" dirty="0">
                <a:solidFill>
                  <a:schemeClr val="accent2"/>
                </a:solidFill>
              </a:rPr>
              <a:t>Promover la participación </a:t>
            </a:r>
            <a:r>
              <a:rPr lang="es-AR" sz="2000" dirty="0"/>
              <a:t>de las personas destinatarias de los servicios en la intervención y en la gestión, reconociéndoles como sujetos y otorgándoles mayores derechos.</a:t>
            </a:r>
          </a:p>
        </p:txBody>
      </p:sp>
      <p:pic>
        <p:nvPicPr>
          <p:cNvPr id="2" name="Imagen 1">
            <a:extLst>
              <a:ext uri="{FF2B5EF4-FFF2-40B4-BE49-F238E27FC236}">
                <a16:creationId xmlns:a16="http://schemas.microsoft.com/office/drawing/2014/main" id="{20518BBB-C860-A384-40CA-200636733799}"/>
              </a:ext>
            </a:extLst>
          </p:cNvPr>
          <p:cNvPicPr>
            <a:picLocks noChangeAspect="1"/>
          </p:cNvPicPr>
          <p:nvPr/>
        </p:nvPicPr>
        <p:blipFill>
          <a:blip r:embed="rId3"/>
          <a:stretch>
            <a:fillRect/>
          </a:stretch>
        </p:blipFill>
        <p:spPr>
          <a:xfrm>
            <a:off x="8906504" y="5590673"/>
            <a:ext cx="1828959" cy="914479"/>
          </a:xfrm>
          <a:prstGeom prst="rect">
            <a:avLst/>
          </a:prstGeom>
        </p:spPr>
      </p:pic>
      <p:pic>
        <p:nvPicPr>
          <p:cNvPr id="6" name="Imagen 5">
            <a:extLst>
              <a:ext uri="{FF2B5EF4-FFF2-40B4-BE49-F238E27FC236}">
                <a16:creationId xmlns:a16="http://schemas.microsoft.com/office/drawing/2014/main" id="{E10C724D-4670-4868-906C-98649F20C85B}"/>
              </a:ext>
            </a:extLst>
          </p:cNvPr>
          <p:cNvPicPr>
            <a:picLocks noChangeAspect="1"/>
          </p:cNvPicPr>
          <p:nvPr/>
        </p:nvPicPr>
        <p:blipFill>
          <a:blip r:embed="rId4"/>
          <a:stretch>
            <a:fillRect/>
          </a:stretch>
        </p:blipFill>
        <p:spPr>
          <a:xfrm>
            <a:off x="8177797" y="3482479"/>
            <a:ext cx="2617694" cy="1745129"/>
          </a:xfrm>
          <a:prstGeom prst="rect">
            <a:avLst/>
          </a:prstGeom>
        </p:spPr>
      </p:pic>
      <p:pic>
        <p:nvPicPr>
          <p:cNvPr id="3" name="Picture 2">
            <a:extLst>
              <a:ext uri="{FF2B5EF4-FFF2-40B4-BE49-F238E27FC236}">
                <a16:creationId xmlns:a16="http://schemas.microsoft.com/office/drawing/2014/main" id="{51257198-F07C-19BF-857A-0FD3631EFCAA}"/>
              </a:ext>
            </a:extLst>
          </p:cNvPr>
          <p:cNvPicPr>
            <a:picLocks noChangeAspect="1"/>
          </p:cNvPicPr>
          <p:nvPr/>
        </p:nvPicPr>
        <p:blipFill>
          <a:blip r:embed="rId5"/>
          <a:stretch>
            <a:fillRect/>
          </a:stretch>
        </p:blipFill>
        <p:spPr>
          <a:xfrm>
            <a:off x="1395573" y="5320395"/>
            <a:ext cx="3779848" cy="1450974"/>
          </a:xfrm>
          <a:prstGeom prst="rect">
            <a:avLst/>
          </a:prstGeom>
        </p:spPr>
      </p:pic>
    </p:spTree>
    <p:extLst>
      <p:ext uri="{BB962C8B-B14F-4D97-AF65-F5344CB8AC3E}">
        <p14:creationId xmlns:p14="http://schemas.microsoft.com/office/powerpoint/2010/main" val="186248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865FCC35-A672-435B-8E8E-83D44ADBEAEC}"/>
              </a:ext>
            </a:extLst>
          </p:cNvPr>
          <p:cNvSpPr>
            <a:spLocks noGrp="1"/>
          </p:cNvSpPr>
          <p:nvPr>
            <p:ph type="subTitle" idx="1"/>
          </p:nvPr>
        </p:nvSpPr>
        <p:spPr>
          <a:xfrm>
            <a:off x="1312838" y="648415"/>
            <a:ext cx="9144000" cy="4579193"/>
          </a:xfrm>
        </p:spPr>
        <p:txBody>
          <a:bodyPr>
            <a:noAutofit/>
          </a:bodyPr>
          <a:lstStyle/>
          <a:p>
            <a:pPr algn="l"/>
            <a:r>
              <a:rPr lang="es-AR" b="1" dirty="0">
                <a:solidFill>
                  <a:schemeClr val="accent2">
                    <a:lumMod val="75000"/>
                  </a:schemeClr>
                </a:solidFill>
              </a:rPr>
              <a:t> </a:t>
            </a:r>
            <a:r>
              <a:rPr lang="es-AR" b="1" dirty="0">
                <a:solidFill>
                  <a:schemeClr val="accent2"/>
                </a:solidFill>
              </a:rPr>
              <a:t>ESCALERA PARTICIPACIÓN:</a:t>
            </a:r>
          </a:p>
        </p:txBody>
      </p:sp>
      <p:sp>
        <p:nvSpPr>
          <p:cNvPr id="8" name="CuadroTexto 7">
            <a:extLst>
              <a:ext uri="{FF2B5EF4-FFF2-40B4-BE49-F238E27FC236}">
                <a16:creationId xmlns:a16="http://schemas.microsoft.com/office/drawing/2014/main" id="{8F16B6E0-E123-4857-B1EA-E93EA5047B5B}"/>
              </a:ext>
            </a:extLst>
          </p:cNvPr>
          <p:cNvSpPr txBox="1"/>
          <p:nvPr/>
        </p:nvSpPr>
        <p:spPr>
          <a:xfrm>
            <a:off x="1474718" y="1059656"/>
            <a:ext cx="9143999" cy="4225772"/>
          </a:xfrm>
          <a:prstGeom prst="rect">
            <a:avLst/>
          </a:prstGeom>
          <a:noFill/>
        </p:spPr>
        <p:txBody>
          <a:bodyPr wrap="square">
            <a:spAutoFit/>
          </a:bodyPr>
          <a:lstStyle/>
          <a:p>
            <a:endParaRPr lang="es-AR" sz="2000" b="1" dirty="0">
              <a:solidFill>
                <a:schemeClr val="accent2"/>
              </a:solidFill>
            </a:endParaRPr>
          </a:p>
          <a:p>
            <a:pPr marL="342900" lvl="0" indent="-342900">
              <a:lnSpc>
                <a:spcPct val="107000"/>
              </a:lnSpc>
              <a:buFont typeface="Arial" panose="020B0604020202020204" pitchFamily="34" charset="0"/>
              <a:buChar char="•"/>
            </a:pPr>
            <a:r>
              <a:rPr lang="es-AR"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Acceder a la información:  </a:t>
            </a:r>
            <a:r>
              <a:rPr lang="es-AR" sz="2000" dirty="0">
                <a:effectLst/>
                <a:latin typeface="Calibri" panose="020F0502020204030204" pitchFamily="34" charset="0"/>
                <a:ea typeface="Calibri" panose="020F0502020204030204" pitchFamily="34" charset="0"/>
                <a:cs typeface="Times New Roman" panose="02020603050405020304" pitchFamily="18" charset="0"/>
              </a:rPr>
              <a:t>estar informado o informada.</a:t>
            </a:r>
          </a:p>
          <a:p>
            <a:pPr marL="342900" lvl="0" indent="-342900">
              <a:lnSpc>
                <a:spcPct val="107000"/>
              </a:lnSpc>
              <a:buFont typeface="Arial" panose="020B0604020202020204" pitchFamily="34" charset="0"/>
              <a:buChar char="•"/>
            </a:pPr>
            <a:r>
              <a:rPr lang="es-AR"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Opinar o ser consultado: </a:t>
            </a:r>
            <a:r>
              <a:rPr lang="es-AR" sz="2000" dirty="0">
                <a:effectLst/>
                <a:latin typeface="Calibri" panose="020F0502020204030204" pitchFamily="34" charset="0"/>
                <a:ea typeface="Calibri" panose="020F0502020204030204" pitchFamily="34" charset="0"/>
                <a:cs typeface="Times New Roman" panose="02020603050405020304" pitchFamily="18" charset="0"/>
              </a:rPr>
              <a:t>Supone que damos una opinión sobre algo, por nuestra propia iniciativa o nos pregunta por nuestra opinión.</a:t>
            </a:r>
          </a:p>
          <a:p>
            <a:pPr marL="342900" lvl="0" indent="-342900">
              <a:lnSpc>
                <a:spcPct val="107000"/>
              </a:lnSpc>
              <a:buFont typeface="Arial" panose="020B0604020202020204" pitchFamily="34" charset="0"/>
              <a:buChar char="•"/>
            </a:pPr>
            <a:r>
              <a:rPr lang="es-AR"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Hacer propuestas: </a:t>
            </a:r>
            <a:r>
              <a:rPr lang="es-AR" sz="2000" dirty="0">
                <a:effectLst/>
                <a:latin typeface="Calibri" panose="020F0502020204030204" pitchFamily="34" charset="0"/>
                <a:ea typeface="Calibri" panose="020F0502020204030204" pitchFamily="34" charset="0"/>
                <a:cs typeface="Times New Roman" panose="02020603050405020304" pitchFamily="18" charset="0"/>
              </a:rPr>
              <a:t>no sólo dar nuestra opinión sino proponer acciones concretas de ejecución tomando la iniciativa en participar. </a:t>
            </a:r>
          </a:p>
          <a:p>
            <a:pPr marL="342900" lvl="0" indent="-342900">
              <a:lnSpc>
                <a:spcPct val="107000"/>
              </a:lnSpc>
              <a:buFont typeface="Arial" panose="020B0604020202020204" pitchFamily="34" charset="0"/>
              <a:buChar char="•"/>
            </a:pPr>
            <a:r>
              <a:rPr lang="es-AR"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Decidir:</a:t>
            </a:r>
            <a:r>
              <a:rPr lang="es-AR" sz="2000" dirty="0">
                <a:effectLst/>
                <a:latin typeface="Calibri" panose="020F0502020204030204" pitchFamily="34" charset="0"/>
                <a:ea typeface="Calibri" panose="020F0502020204030204" pitchFamily="34" charset="0"/>
                <a:cs typeface="Times New Roman" panose="02020603050405020304" pitchFamily="18" charset="0"/>
              </a:rPr>
              <a:t> es el nivel más alto de participación  implica que nuestra opinión es tenida en cuenta y vale en el resultado final. </a:t>
            </a:r>
          </a:p>
          <a:p>
            <a:pPr marL="342900" lvl="0" indent="-342900">
              <a:lnSpc>
                <a:spcPct val="107000"/>
              </a:lnSpc>
              <a:buFont typeface="Arial" panose="020B0604020202020204" pitchFamily="34" charset="0"/>
              <a:buChar char="•"/>
            </a:pPr>
            <a:r>
              <a:rPr lang="es-AR"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Actuar: </a:t>
            </a:r>
            <a:r>
              <a:rPr lang="es-AR" sz="2000" dirty="0">
                <a:effectLst/>
                <a:latin typeface="Calibri" panose="020F0502020204030204" pitchFamily="34" charset="0"/>
                <a:ea typeface="Calibri" panose="020F0502020204030204" pitchFamily="34" charset="0"/>
                <a:cs typeface="Times New Roman" panose="02020603050405020304" pitchFamily="18" charset="0"/>
              </a:rPr>
              <a:t>consiste en poner en práctica acciones concretas, ejecutar las decisiones tomadas, gestionar actividades, tareas. </a:t>
            </a:r>
          </a:p>
          <a:p>
            <a:endParaRPr lang="es-AR"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AR" sz="2000" dirty="0"/>
          </a:p>
          <a:p>
            <a:endParaRPr lang="es-AR" dirty="0"/>
          </a:p>
        </p:txBody>
      </p:sp>
      <p:pic>
        <p:nvPicPr>
          <p:cNvPr id="2" name="Imagen 1">
            <a:extLst>
              <a:ext uri="{FF2B5EF4-FFF2-40B4-BE49-F238E27FC236}">
                <a16:creationId xmlns:a16="http://schemas.microsoft.com/office/drawing/2014/main" id="{89EFC5CE-6D1D-56AA-EE93-7814665A734E}"/>
              </a:ext>
            </a:extLst>
          </p:cNvPr>
          <p:cNvPicPr>
            <a:picLocks noChangeAspect="1"/>
          </p:cNvPicPr>
          <p:nvPr/>
        </p:nvPicPr>
        <p:blipFill>
          <a:blip r:embed="rId3"/>
          <a:stretch>
            <a:fillRect/>
          </a:stretch>
        </p:blipFill>
        <p:spPr>
          <a:xfrm>
            <a:off x="8797364" y="5483895"/>
            <a:ext cx="1752828" cy="876414"/>
          </a:xfrm>
          <a:prstGeom prst="rect">
            <a:avLst/>
          </a:prstGeom>
        </p:spPr>
      </p:pic>
      <p:pic>
        <p:nvPicPr>
          <p:cNvPr id="4" name="Imagen 3">
            <a:extLst>
              <a:ext uri="{FF2B5EF4-FFF2-40B4-BE49-F238E27FC236}">
                <a16:creationId xmlns:a16="http://schemas.microsoft.com/office/drawing/2014/main" id="{AC0C7117-CB0D-57CB-71D2-6DB17548D99A}"/>
              </a:ext>
            </a:extLst>
          </p:cNvPr>
          <p:cNvPicPr>
            <a:picLocks noChangeAspect="1"/>
          </p:cNvPicPr>
          <p:nvPr/>
        </p:nvPicPr>
        <p:blipFill>
          <a:blip r:embed="rId4"/>
          <a:stretch>
            <a:fillRect/>
          </a:stretch>
        </p:blipFill>
        <p:spPr>
          <a:xfrm>
            <a:off x="8727122" y="3985460"/>
            <a:ext cx="1891595" cy="1242148"/>
          </a:xfrm>
          <a:prstGeom prst="rect">
            <a:avLst/>
          </a:prstGeom>
        </p:spPr>
      </p:pic>
      <p:pic>
        <p:nvPicPr>
          <p:cNvPr id="3" name="Picture 2">
            <a:extLst>
              <a:ext uri="{FF2B5EF4-FFF2-40B4-BE49-F238E27FC236}">
                <a16:creationId xmlns:a16="http://schemas.microsoft.com/office/drawing/2014/main" id="{24967B35-A328-A1F3-76F9-72F8FFB65DF2}"/>
              </a:ext>
            </a:extLst>
          </p:cNvPr>
          <p:cNvPicPr>
            <a:picLocks noChangeAspect="1"/>
          </p:cNvPicPr>
          <p:nvPr/>
        </p:nvPicPr>
        <p:blipFill>
          <a:blip r:embed="rId5"/>
          <a:stretch>
            <a:fillRect/>
          </a:stretch>
        </p:blipFill>
        <p:spPr>
          <a:xfrm>
            <a:off x="1150959" y="5161240"/>
            <a:ext cx="3779848" cy="1450974"/>
          </a:xfrm>
          <a:prstGeom prst="rect">
            <a:avLst/>
          </a:prstGeom>
        </p:spPr>
      </p:pic>
    </p:spTree>
    <p:extLst>
      <p:ext uri="{BB962C8B-B14F-4D97-AF65-F5344CB8AC3E}">
        <p14:creationId xmlns:p14="http://schemas.microsoft.com/office/powerpoint/2010/main" val="121748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865FCC35-A672-435B-8E8E-83D44ADBEAEC}"/>
              </a:ext>
            </a:extLst>
          </p:cNvPr>
          <p:cNvSpPr>
            <a:spLocks noGrp="1"/>
          </p:cNvSpPr>
          <p:nvPr>
            <p:ph type="subTitle" idx="1"/>
          </p:nvPr>
        </p:nvSpPr>
        <p:spPr>
          <a:xfrm>
            <a:off x="762000" y="343615"/>
            <a:ext cx="10344150" cy="4579193"/>
          </a:xfrm>
        </p:spPr>
        <p:txBody>
          <a:bodyPr>
            <a:noAutofit/>
          </a:bodyPr>
          <a:lstStyle/>
          <a:p>
            <a:pPr algn="l"/>
            <a:r>
              <a:rPr lang="es-AR" b="1" dirty="0">
                <a:solidFill>
                  <a:schemeClr val="accent2"/>
                </a:solidFill>
              </a:rPr>
              <a:t>VIABILIDAD Y  SOSTENIBILIDAD DE LA GESTION DE CALIDAD: </a:t>
            </a:r>
          </a:p>
          <a:p>
            <a:pPr algn="l"/>
            <a:endParaRPr lang="es-AR" b="1" dirty="0">
              <a:solidFill>
                <a:schemeClr val="accent2"/>
              </a:solidFill>
            </a:endParaRPr>
          </a:p>
          <a:p>
            <a:pPr marL="285750" indent="-285750" algn="l">
              <a:lnSpc>
                <a:spcPct val="100000"/>
              </a:lnSpc>
              <a:spcAft>
                <a:spcPts val="800"/>
              </a:spcAft>
              <a:buFont typeface="Arial" panose="020B0604020202020204" pitchFamily="34" charset="0"/>
              <a:buChar char="•"/>
            </a:pPr>
            <a:r>
              <a:rPr lang="es-AR" sz="1800" dirty="0">
                <a:solidFill>
                  <a:srgbClr val="000000"/>
                </a:solidFill>
                <a:effectLst/>
                <a:latin typeface="Meta Plus Normal"/>
                <a:ea typeface="Calibri" panose="020F0502020204030204" pitchFamily="34" charset="0"/>
                <a:cs typeface="Meta Plus Normal"/>
              </a:rPr>
              <a:t> </a:t>
            </a:r>
            <a:r>
              <a:rPr lang="es-AR" sz="2000" b="1" dirty="0">
                <a:solidFill>
                  <a:schemeClr val="accent2"/>
                </a:solidFill>
                <a:latin typeface="Meta Plus Bold"/>
                <a:ea typeface="Calibri" panose="020F0502020204030204" pitchFamily="34" charset="0"/>
                <a:cs typeface="Meta Plus Normal"/>
              </a:rPr>
              <a:t>G</a:t>
            </a:r>
            <a:r>
              <a:rPr lang="es-AR" sz="2000" b="1" dirty="0">
                <a:solidFill>
                  <a:schemeClr val="accent2"/>
                </a:solidFill>
                <a:effectLst/>
                <a:latin typeface="Meta Plus Bold"/>
                <a:ea typeface="Calibri" panose="020F0502020204030204" pitchFamily="34" charset="0"/>
                <a:cs typeface="Meta Plus Bold"/>
              </a:rPr>
              <a:t>estionar el cambio: </a:t>
            </a:r>
            <a:r>
              <a:rPr lang="es-AR" sz="2000" dirty="0">
                <a:solidFill>
                  <a:srgbClr val="000000"/>
                </a:solidFill>
                <a:effectLst/>
                <a:latin typeface="Meta Plus Bold"/>
                <a:ea typeface="Calibri" panose="020F0502020204030204" pitchFamily="34" charset="0"/>
                <a:cs typeface="Meta Plus Bold"/>
              </a:rPr>
              <a:t>sensi­bilización, información y formación</a:t>
            </a:r>
            <a:r>
              <a:rPr lang="es-AR" sz="2000" dirty="0">
                <a:solidFill>
                  <a:srgbClr val="000000"/>
                </a:solidFill>
                <a:latin typeface="Meta Plus Normal"/>
                <a:ea typeface="Calibri" panose="020F0502020204030204" pitchFamily="34" charset="0"/>
                <a:cs typeface="Meta Plus Bold"/>
              </a:rPr>
              <a:t>, comunicación.</a:t>
            </a:r>
            <a:endParaRPr lang="es-AR" sz="2000" dirty="0">
              <a:solidFill>
                <a:srgbClr val="000000"/>
              </a:solidFill>
              <a:effectLst/>
              <a:latin typeface="Meta Plus Normal"/>
              <a:ea typeface="Calibri" panose="020F0502020204030204" pitchFamily="34" charset="0"/>
              <a:cs typeface="Meta Plus Normal"/>
            </a:endParaRPr>
          </a:p>
          <a:p>
            <a:pPr marL="285750" indent="-285750" algn="l">
              <a:lnSpc>
                <a:spcPct val="100000"/>
              </a:lnSpc>
              <a:spcAft>
                <a:spcPts val="800"/>
              </a:spcAft>
              <a:buFont typeface="Arial" panose="020B0604020202020204" pitchFamily="34" charset="0"/>
              <a:buChar char="•"/>
            </a:pPr>
            <a:r>
              <a:rPr lang="es-AR" sz="2000" b="1" dirty="0">
                <a:solidFill>
                  <a:schemeClr val="accent2"/>
                </a:solidFill>
                <a:effectLst/>
                <a:latin typeface="Meta Plus Bold"/>
                <a:ea typeface="Calibri" panose="020F0502020204030204" pitchFamily="34" charset="0"/>
                <a:cs typeface="Meta Plus Bold"/>
              </a:rPr>
              <a:t>Garantizar un alto grado de implicación y participación </a:t>
            </a:r>
            <a:r>
              <a:rPr lang="es-AR" sz="2000" b="1" dirty="0">
                <a:solidFill>
                  <a:schemeClr val="accent2"/>
                </a:solidFill>
                <a:effectLst/>
                <a:latin typeface="Meta Plus Normal"/>
                <a:ea typeface="Calibri" panose="020F0502020204030204" pitchFamily="34" charset="0"/>
                <a:cs typeface="Meta Plus Normal"/>
              </a:rPr>
              <a:t>de los grupos de interés</a:t>
            </a:r>
            <a:r>
              <a:rPr lang="es-AR" sz="2000" b="1" dirty="0">
                <a:solidFill>
                  <a:srgbClr val="000000"/>
                </a:solidFill>
                <a:latin typeface="Meta Plus Normal"/>
                <a:ea typeface="Calibri" panose="020F0502020204030204" pitchFamily="34" charset="0"/>
                <a:cs typeface="Meta Plus Normal"/>
              </a:rPr>
              <a:t>: </a:t>
            </a:r>
            <a:r>
              <a:rPr lang="es-AR" sz="2000" dirty="0">
                <a:solidFill>
                  <a:srgbClr val="000000"/>
                </a:solidFill>
                <a:latin typeface="Meta Plus Normal"/>
                <a:ea typeface="Calibri" panose="020F0502020204030204" pitchFamily="34" charset="0"/>
                <a:cs typeface="Meta Plus Normal"/>
              </a:rPr>
              <a:t>evitar el cinismo del cambio, la atribución de culpables.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1025"/>
              </a:spcAft>
              <a:buFont typeface="Arial" panose="020B0604020202020204" pitchFamily="34" charset="0"/>
              <a:buChar char="•"/>
            </a:pPr>
            <a:r>
              <a:rPr lang="es-AR" sz="2000" b="1" dirty="0">
                <a:solidFill>
                  <a:schemeClr val="accent2"/>
                </a:solidFill>
                <a:latin typeface="Meta Plus Normal"/>
                <a:ea typeface="Calibri" panose="020F0502020204030204" pitchFamily="34" charset="0"/>
                <a:cs typeface="Meta Plus Bold"/>
              </a:rPr>
              <a:t>A</a:t>
            </a:r>
            <a:r>
              <a:rPr lang="es-AR" sz="2000" b="1" dirty="0">
                <a:solidFill>
                  <a:schemeClr val="accent2"/>
                </a:solidFill>
                <a:effectLst/>
                <a:latin typeface="Meta Plus Bold"/>
                <a:ea typeface="Calibri" panose="020F0502020204030204" pitchFamily="34" charset="0"/>
                <a:cs typeface="Meta Plus Bold"/>
              </a:rPr>
              <a:t>decuar el sistema de gestión al perfil y cultura de las personas </a:t>
            </a:r>
            <a:r>
              <a:rPr lang="es-AR" sz="2000" dirty="0">
                <a:solidFill>
                  <a:srgbClr val="000000"/>
                </a:solidFill>
                <a:effectLst/>
                <a:latin typeface="Meta Plus Normal"/>
                <a:ea typeface="Calibri" panose="020F0502020204030204" pitchFamily="34" charset="0"/>
                <a:cs typeface="Meta Plus Normal"/>
              </a:rPr>
              <a:t>que constituyen cada proyecto o servicio en una misma organización. </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5B08A03B-2DFD-5074-BCE5-B1A07892B6C8}"/>
              </a:ext>
            </a:extLst>
          </p:cNvPr>
          <p:cNvPicPr>
            <a:picLocks noChangeAspect="1"/>
          </p:cNvPicPr>
          <p:nvPr/>
        </p:nvPicPr>
        <p:blipFill>
          <a:blip r:embed="rId2"/>
          <a:stretch>
            <a:fillRect/>
          </a:stretch>
        </p:blipFill>
        <p:spPr>
          <a:xfrm>
            <a:off x="8715257" y="5393628"/>
            <a:ext cx="1828959" cy="914479"/>
          </a:xfrm>
          <a:prstGeom prst="rect">
            <a:avLst/>
          </a:prstGeom>
        </p:spPr>
      </p:pic>
      <p:pic>
        <p:nvPicPr>
          <p:cNvPr id="3" name="Imagen 2">
            <a:extLst>
              <a:ext uri="{FF2B5EF4-FFF2-40B4-BE49-F238E27FC236}">
                <a16:creationId xmlns:a16="http://schemas.microsoft.com/office/drawing/2014/main" id="{51B2F9FD-E302-6E9C-E299-B1060D51B229}"/>
              </a:ext>
            </a:extLst>
          </p:cNvPr>
          <p:cNvPicPr>
            <a:picLocks noChangeAspect="1"/>
          </p:cNvPicPr>
          <p:nvPr/>
        </p:nvPicPr>
        <p:blipFill>
          <a:blip r:embed="rId3"/>
          <a:stretch>
            <a:fillRect/>
          </a:stretch>
        </p:blipFill>
        <p:spPr>
          <a:xfrm>
            <a:off x="7195672" y="3167670"/>
            <a:ext cx="2936912" cy="1856098"/>
          </a:xfrm>
          <a:prstGeom prst="rect">
            <a:avLst/>
          </a:prstGeom>
        </p:spPr>
      </p:pic>
      <p:pic>
        <p:nvPicPr>
          <p:cNvPr id="4" name="Picture 3">
            <a:extLst>
              <a:ext uri="{FF2B5EF4-FFF2-40B4-BE49-F238E27FC236}">
                <a16:creationId xmlns:a16="http://schemas.microsoft.com/office/drawing/2014/main" id="{1F18EE39-BACB-8315-75A2-B29A120F887B}"/>
              </a:ext>
            </a:extLst>
          </p:cNvPr>
          <p:cNvPicPr>
            <a:picLocks noChangeAspect="1"/>
          </p:cNvPicPr>
          <p:nvPr/>
        </p:nvPicPr>
        <p:blipFill>
          <a:blip r:embed="rId4"/>
          <a:stretch>
            <a:fillRect/>
          </a:stretch>
        </p:blipFill>
        <p:spPr>
          <a:xfrm>
            <a:off x="887689" y="5125380"/>
            <a:ext cx="3779848" cy="1450974"/>
          </a:xfrm>
          <a:prstGeom prst="rect">
            <a:avLst/>
          </a:prstGeom>
        </p:spPr>
      </p:pic>
    </p:spTree>
    <p:extLst>
      <p:ext uri="{BB962C8B-B14F-4D97-AF65-F5344CB8AC3E}">
        <p14:creationId xmlns:p14="http://schemas.microsoft.com/office/powerpoint/2010/main" val="26289794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20704</TotalTime>
  <Words>2328</Words>
  <Application>Microsoft Office PowerPoint</Application>
  <PresentationFormat>Widescreen</PresentationFormat>
  <Paragraphs>149</Paragraphs>
  <Slides>10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Georgia Pro Cond Light (Títulos)</vt:lpstr>
      <vt:lpstr>Meta Plus Bold</vt:lpstr>
      <vt:lpstr>Meta Plus Normal</vt:lpstr>
      <vt:lpstr>Times New Roman</vt:lpstr>
      <vt:lpstr>Wingdings</vt:lpstr>
      <vt:lpstr>Wingdings-Regular</vt:lpstr>
      <vt:lpstr>Tema de Office</vt:lpstr>
      <vt:lpstr>Gestión de Calidad en OSC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Hector</dc:creator>
  <cp:lastModifiedBy>Maria de las Mercedes Aranguren</cp:lastModifiedBy>
  <cp:revision>76</cp:revision>
  <dcterms:created xsi:type="dcterms:W3CDTF">2020-09-27T02:08:59Z</dcterms:created>
  <dcterms:modified xsi:type="dcterms:W3CDTF">2022-10-06T22:27:01Z</dcterms:modified>
</cp:coreProperties>
</file>